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6" r:id="rId2"/>
    <p:sldId id="342" r:id="rId3"/>
    <p:sldId id="343" r:id="rId4"/>
    <p:sldId id="344" r:id="rId5"/>
    <p:sldId id="345" r:id="rId6"/>
    <p:sldId id="346" r:id="rId7"/>
    <p:sldId id="347" r:id="rId8"/>
    <p:sldId id="348" r:id="rId9"/>
    <p:sldId id="350" r:id="rId10"/>
    <p:sldId id="349" r:id="rId11"/>
    <p:sldId id="351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53" r:id="rId24"/>
  </p:sldIdLst>
  <p:sldSz cx="9144000" cy="6858000" type="screen4x3"/>
  <p:notesSz cx="6858000" cy="9144000"/>
  <p:embeddedFontLst>
    <p:embeddedFont>
      <p:font typeface="Charis SIL" panose="02000500060000020004" pitchFamily="2" charset="77"/>
      <p:regular r:id="rId27"/>
      <p:bold r:id="rId28"/>
      <p:italic r:id="rId29"/>
      <p:boldItalic r:id="rId30"/>
    </p:embeddedFont>
    <p:embeddedFont>
      <p:font typeface="Courier Prime" panose="02000409000000000000" pitchFamily="49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Light" panose="020F0302020204030204" pitchFamily="34" charset="0"/>
      <p:regular r:id="rId39"/>
      <p:italic r:id="rId40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472"/>
    <a:srgbClr val="7F85AB"/>
    <a:srgbClr val="903046"/>
    <a:srgbClr val="000000"/>
    <a:srgbClr val="DABACF"/>
    <a:srgbClr val="3986B7"/>
    <a:srgbClr val="72A7CF"/>
    <a:srgbClr val="5F9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0" autoAdjust="0"/>
    <p:restoredTop sz="86122" autoAdjust="0"/>
  </p:normalViewPr>
  <p:slideViewPr>
    <p:cSldViewPr snapToGrid="0">
      <p:cViewPr varScale="1">
        <p:scale>
          <a:sx n="109" d="100"/>
          <a:sy n="109" d="100"/>
        </p:scale>
        <p:origin x="1360" y="192"/>
      </p:cViewPr>
      <p:guideLst>
        <p:guide orient="horz" pos="2160"/>
        <p:guide pos="3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5C901-5EC9-C943-B974-734AB2665A55}" type="datetime1">
              <a:rPr lang="en-US" smtClean="0"/>
              <a:pPr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Center for Astrophysics | Harvard &amp; Smithsonian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55324-96D6-824A-A6D9-3A9224819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0128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8164-8B43-494E-A041-A9E94C754AB0}" type="datetime1">
              <a:rPr lang="en-US" smtClean="0"/>
              <a:pPr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Center for Astrophysics | Harvard &amp; Smithsonian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A70D6-5FEC-E241-9326-F6B89790E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95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021" y="3865804"/>
            <a:ext cx="7875941" cy="7957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293472"/>
                </a:solidFill>
                <a:latin typeface="Roboto"/>
                <a:cs typeface="Roboto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27630" y="985078"/>
            <a:ext cx="3488740" cy="584364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2297398"/>
            <a:ext cx="7886700" cy="1325563"/>
          </a:xfrm>
        </p:spPr>
        <p:txBody>
          <a:bodyPr>
            <a:normAutofit/>
          </a:bodyPr>
          <a:lstStyle>
            <a:lvl1pPr algn="ctr">
              <a:defRPr sz="3000">
                <a:solidFill>
                  <a:srgbClr val="293472"/>
                </a:solidFill>
              </a:defRPr>
            </a:lvl1pPr>
          </a:lstStyle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93472"/>
                </a:solidFill>
                <a:effectLst/>
                <a:uLnTx/>
                <a:uFillTx/>
                <a:latin typeface="Charis SIL"/>
                <a:ea typeface="+mj-ea"/>
                <a:cs typeface="Charis SIL"/>
              </a:rPr>
              <a:t>Click to edit Master title style</a:t>
            </a:r>
            <a:endParaRPr lang="id-ID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23047" y="4753091"/>
            <a:ext cx="7891916" cy="37469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rgbClr val="29347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23047" y="5136476"/>
            <a:ext cx="7891916" cy="37469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29347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71101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631" y="6356352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22473" y="6346151"/>
            <a:ext cx="2292490" cy="3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8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457200"/>
            <a:ext cx="7885713" cy="1600200"/>
          </a:xfrm>
        </p:spPr>
        <p:txBody>
          <a:bodyPr anchor="b"/>
          <a:lstStyle>
            <a:lvl1pPr>
              <a:defRPr sz="3200" b="1">
                <a:solidFill>
                  <a:srgbClr val="293472"/>
                </a:solidFill>
                <a:latin typeface="Charis SIL"/>
                <a:cs typeface="Charis SIL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272" y="3140305"/>
            <a:ext cx="7890269" cy="272074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2253017"/>
            <a:ext cx="7894411" cy="887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631" y="6356352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22473" y="6346151"/>
            <a:ext cx="2292490" cy="3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17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457200"/>
            <a:ext cx="4258557" cy="2309052"/>
          </a:xfrm>
        </p:spPr>
        <p:txBody>
          <a:bodyPr anchor="b"/>
          <a:lstStyle>
            <a:lvl1pPr>
              <a:defRPr sz="3200" b="1">
                <a:solidFill>
                  <a:srgbClr val="293472"/>
                </a:solidFill>
                <a:latin typeface="Charis SIL"/>
                <a:cs typeface="Charis SIL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49345" y="504538"/>
            <a:ext cx="3367196" cy="53565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2844541"/>
            <a:ext cx="4258557" cy="302444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631" y="6356352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22473" y="6346151"/>
            <a:ext cx="2292490" cy="3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6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30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021" y="3865804"/>
            <a:ext cx="7875941" cy="7957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  <a:latin typeface="Roboto"/>
                <a:cs typeface="Roboto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2297398"/>
            <a:ext cx="7886700" cy="1325563"/>
          </a:xfrm>
        </p:spPr>
        <p:txBody>
          <a:bodyPr>
            <a:norm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93472"/>
                </a:solidFill>
                <a:effectLst/>
                <a:uLnTx/>
                <a:uFillTx/>
                <a:latin typeface="Charis SIL"/>
                <a:ea typeface="+mj-ea"/>
                <a:cs typeface="Charis SIL"/>
              </a:rPr>
              <a:t>Click to edit Master title style</a:t>
            </a:r>
            <a:endParaRPr lang="id-ID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23047" y="4753091"/>
            <a:ext cx="7891916" cy="37469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23047" y="5136476"/>
            <a:ext cx="7891916" cy="37469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7" name="Picture 6" descr="CfA_Logo_Horizontal_REV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2" y="982650"/>
            <a:ext cx="3516936" cy="5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030" y="3865804"/>
            <a:ext cx="7875941" cy="795786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Roboto"/>
                <a:cs typeface="Roboto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26042" y="4753091"/>
            <a:ext cx="7891916" cy="374690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23047" y="5136476"/>
            <a:ext cx="7891916" cy="374690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26042" y="2412999"/>
            <a:ext cx="7891916" cy="1444781"/>
          </a:xfrm>
        </p:spPr>
        <p:txBody>
          <a:bodyPr anchor="b">
            <a:normAutofit/>
          </a:bodyPr>
          <a:lstStyle>
            <a:lvl1pPr marL="0" indent="0" algn="l">
              <a:buNone/>
              <a:defRPr sz="4400" b="1" baseline="0">
                <a:solidFill>
                  <a:schemeClr val="bg1"/>
                </a:solidFill>
                <a:latin typeface="Charis SIL"/>
                <a:cs typeface="Charis SIL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7819" y="720627"/>
            <a:ext cx="1923383" cy="8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1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47879"/>
            <a:ext cx="7886700" cy="1325563"/>
          </a:xfrm>
        </p:spPr>
        <p:txBody>
          <a:bodyPr>
            <a:normAutofit/>
          </a:bodyPr>
          <a:lstStyle>
            <a:lvl1pPr>
              <a:defRPr sz="3000">
                <a:solidFill>
                  <a:srgbClr val="293472"/>
                </a:solidFill>
              </a:defRPr>
            </a:lvl1pPr>
          </a:lstStyle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93472"/>
                </a:solidFill>
                <a:effectLst/>
                <a:uLnTx/>
                <a:uFillTx/>
                <a:latin typeface="Charis SIL"/>
                <a:ea typeface="+mj-ea"/>
                <a:cs typeface="Charis SIL"/>
              </a:rPr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920"/>
            <a:ext cx="7886700" cy="3950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631" y="6356352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22473" y="6346151"/>
            <a:ext cx="2292490" cy="3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5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61486"/>
            <a:ext cx="78867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293472"/>
                </a:solidFill>
                <a:latin typeface="Charis SIL"/>
                <a:cs typeface="Charis SIL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56299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631" y="6356352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22473" y="6346151"/>
            <a:ext cx="2292490" cy="3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3888" y="561486"/>
            <a:ext cx="78867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Charis SIL"/>
                <a:cs typeface="Charis SIL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623888" y="356299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631" y="6356352"/>
            <a:ext cx="3086100" cy="365125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21" name="Picture 20" descr="CfA_Logo_Horizontal_REV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776" y="6341462"/>
            <a:ext cx="2284583" cy="3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8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93472"/>
                </a:solidFill>
                <a:latin typeface="Charis SIL"/>
                <a:cs typeface="Charis SI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631" y="6356352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22473" y="6346151"/>
            <a:ext cx="2292490" cy="3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>
            <a:lvl1pPr>
              <a:defRPr b="1">
                <a:solidFill>
                  <a:srgbClr val="293472"/>
                </a:solidFill>
                <a:latin typeface="Charis SIL"/>
                <a:cs typeface="Charis SIL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631" y="6356352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22473" y="6346151"/>
            <a:ext cx="2292490" cy="3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45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5766"/>
            <a:ext cx="7886700" cy="1325563"/>
          </a:xfrm>
        </p:spPr>
        <p:txBody>
          <a:bodyPr/>
          <a:lstStyle>
            <a:lvl1pPr>
              <a:defRPr b="1">
                <a:solidFill>
                  <a:srgbClr val="293472"/>
                </a:solidFill>
                <a:latin typeface="Charis SIL"/>
                <a:cs typeface="Charis SIL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631" y="6356352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22473" y="6346151"/>
            <a:ext cx="2292490" cy="3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35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3070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93472"/>
                </a:solidFill>
                <a:effectLst/>
                <a:uLnTx/>
                <a:uFillTx/>
                <a:latin typeface="Charis SIL"/>
                <a:ea typeface="+mj-ea"/>
                <a:cs typeface="Charis SIL"/>
              </a:rPr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844542"/>
            <a:ext cx="7886700" cy="3332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2619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293472"/>
                </a:solidFill>
                <a:latin typeface="Roboto"/>
                <a:cs typeface="Roboto"/>
              </a:defRPr>
            </a:lvl1pPr>
          </a:lstStyle>
          <a:p>
            <a:r>
              <a:rPr lang="id-ID" dirty="0"/>
              <a:t>Center for Astrophysics | Harvard &amp; Smithsonian</a:t>
            </a:r>
          </a:p>
        </p:txBody>
      </p:sp>
    </p:spTree>
    <p:extLst>
      <p:ext uri="{BB962C8B-B14F-4D97-AF65-F5344CB8AC3E}">
        <p14:creationId xmlns:p14="http://schemas.microsoft.com/office/powerpoint/2010/main" val="105647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9" r:id="rId3"/>
    <p:sldLayoutId id="2147483650" r:id="rId4"/>
    <p:sldLayoutId id="2147483651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0" r:id="rId13"/>
  </p:sldLayoutIdLst>
  <p:hf sldNum="0"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/>
          <a:ea typeface="+mn-ea"/>
          <a:cs typeface="Roboto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1193770" TargetMode="External"/><Relationship Id="rId2" Type="http://schemas.openxmlformats.org/officeDocument/2006/relationships/hyperlink" Target="https://zenodo.org/records/640645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Smithsonian/sma-met-forecas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and Applications at the Submillimeter Array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Charis SIL"/>
                <a:cs typeface="Charis SIL"/>
              </a:rPr>
              <a:t>The </a:t>
            </a:r>
            <a:r>
              <a:rPr lang="en-US" sz="4400" b="1" i="1" dirty="0">
                <a:latin typeface="Charis SIL"/>
                <a:cs typeface="Charis SIL"/>
              </a:rPr>
              <a:t>am</a:t>
            </a:r>
            <a:r>
              <a:rPr lang="en-US" sz="4400" b="1" dirty="0">
                <a:latin typeface="Charis SIL"/>
                <a:cs typeface="Charis SIL"/>
              </a:rPr>
              <a:t> Atmospheric Model</a:t>
            </a:r>
            <a:br>
              <a:rPr lang="en-US" sz="4400" b="1" dirty="0">
                <a:latin typeface="Charis SIL"/>
                <a:cs typeface="Charis SIL"/>
              </a:rPr>
            </a:br>
            <a:endParaRPr lang="en-US" sz="4400" b="1" dirty="0">
              <a:latin typeface="Charis SIL"/>
              <a:cs typeface="Charis SIL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Scott </a:t>
            </a:r>
            <a:r>
              <a:rPr lang="en-US" dirty="0" err="1"/>
              <a:t>Paine・Smithsonian</a:t>
            </a:r>
            <a:r>
              <a:rPr lang="en-US" dirty="0"/>
              <a:t> Astrophysical Observatory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Astro Water </a:t>
            </a:r>
            <a:r>
              <a:rPr lang="en-US" dirty="0" err="1"/>
              <a:t>Vapor・April</a:t>
            </a:r>
            <a:r>
              <a:rPr lang="en-US" dirty="0"/>
              <a:t> 29, 2025</a:t>
            </a:r>
          </a:p>
        </p:txBody>
      </p:sp>
    </p:spTree>
    <p:extLst>
      <p:ext uri="{BB962C8B-B14F-4D97-AF65-F5344CB8AC3E}">
        <p14:creationId xmlns:p14="http://schemas.microsoft.com/office/powerpoint/2010/main" val="409719800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82592-09CE-E447-763B-F6526FFB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02A6D95-5641-0D81-2152-7535AC31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8174191" cy="571027"/>
          </a:xfrm>
        </p:spPr>
        <p:txBody>
          <a:bodyPr>
            <a:normAutofit fontScale="90000"/>
          </a:bodyPr>
          <a:lstStyle/>
          <a:p>
            <a:r>
              <a:rPr lang="en-US" sz="3600" i="1" dirty="0"/>
              <a:t>am </a:t>
            </a:r>
            <a:r>
              <a:rPr lang="en-US" sz="3600" dirty="0"/>
              <a:t>validation – field measurements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3D8A9-6A81-4FA9-E76F-47D60037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201F8-275A-C314-670E-83B887211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4680" y="2077617"/>
            <a:ext cx="3329351" cy="4176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36ACF9-F4D8-DDD9-BC90-64997219A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027" y="1031141"/>
            <a:ext cx="4047817" cy="2698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425B81-8E37-AEE6-7DEF-22BF21CA2F52}"/>
              </a:ext>
            </a:extLst>
          </p:cNvPr>
          <p:cNvSpPr txBox="1"/>
          <p:nvPr/>
        </p:nvSpPr>
        <p:spPr>
          <a:xfrm>
            <a:off x="3942159" y="1043916"/>
            <a:ext cx="470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231.3 GHz O</a:t>
            </a:r>
            <a:r>
              <a:rPr lang="en-US" baseline="-25000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line measured with the SMA.  Atmospheric state from contemporaneous Hilo radiosonde plus MERRA-2 stratosphere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704E17-22A4-A68A-23F4-09BE908CBAE8}"/>
              </a:ext>
            </a:extLst>
          </p:cNvPr>
          <p:cNvSpPr txBox="1"/>
          <p:nvPr/>
        </p:nvSpPr>
        <p:spPr>
          <a:xfrm>
            <a:off x="774237" y="4704282"/>
            <a:ext cx="47004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RHUBC-II (Cerro Toco, 2009) analysis of SAO FTS spectral residuals, with atmospheric state from contemporaneous sonde launches.  (Plot from </a:t>
            </a:r>
            <a:r>
              <a:rPr lang="en-US" dirty="0" err="1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Mlawer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al. 2019, JGR Atmospheres 124:8134)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808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567FB-0017-9571-9BD7-15513B93D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065D4FB-7647-8A03-2D6E-45A8C6B7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6919822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Sources of atmospheric state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0E780-2142-8459-504E-1EFF3776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04FC4C-BE72-503F-6B56-62F8326E59E4}"/>
              </a:ext>
            </a:extLst>
          </p:cNvPr>
          <p:cNvGrpSpPr/>
          <p:nvPr/>
        </p:nvGrpSpPr>
        <p:grpSpPr>
          <a:xfrm>
            <a:off x="629834" y="1269589"/>
            <a:ext cx="8115581" cy="4555069"/>
            <a:chOff x="1257298" y="1848471"/>
            <a:chExt cx="3722525" cy="2558757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3F23F04D-3E7A-98C3-D795-30BB7F3387E2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1848471"/>
              <a:ext cx="3722522" cy="636811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Radiosondes</a:t>
              </a:r>
              <a:endParaRPr lang="en-US" sz="2000" b="1" i="1" dirty="0">
                <a:solidFill>
                  <a:srgbClr val="293472"/>
                </a:solidFill>
                <a:latin typeface="Roboto"/>
                <a:ea typeface="Source Sans Pro" charset="0"/>
                <a:cs typeface="Roboto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Useful if your application is near a launch site!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Dedicated launch campaigns (e.g. RHUBC-II, early ALMA site testing)</a:t>
              </a: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90085D78-4BCB-498D-3AEC-ABFDA1B4F2C0}"/>
                </a:ext>
              </a:extLst>
            </p:cNvPr>
            <p:cNvSpPr txBox="1">
              <a:spLocks/>
            </p:cNvSpPr>
            <p:nvPr/>
          </p:nvSpPr>
          <p:spPr>
            <a:xfrm>
              <a:off x="1257298" y="2539565"/>
              <a:ext cx="3722521" cy="93383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Forecasts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ECMWF (European Center for Medium Range Weather Forecasting)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GFS (US National Weather Service Global Forecast System)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UK Met Office, others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D14E6F0F-4C3C-D685-147B-7E4CE2DC8CA6}"/>
                </a:ext>
              </a:extLst>
            </p:cNvPr>
            <p:cNvSpPr txBox="1">
              <a:spLocks/>
            </p:cNvSpPr>
            <p:nvPr/>
          </p:nvSpPr>
          <p:spPr>
            <a:xfrm>
              <a:off x="1257298" y="3473397"/>
              <a:ext cx="3722521" cy="933831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 err="1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Reanalyses</a:t>
              </a:r>
              <a:endParaRPr lang="en-US" sz="2000" b="1" dirty="0">
                <a:solidFill>
                  <a:srgbClr val="293472"/>
                </a:solidFill>
                <a:latin typeface="Roboto"/>
                <a:ea typeface="Source Sans Pro" charset="0"/>
                <a:cs typeface="Roboto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Like forecast models but run retrospectively, assimilating a greater range of measurements, with no latency.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Examples are NASA MERRA-2 and ECMWF ERA-5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Very useful for non-real-time and climatological analyses.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6195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50E18-CB17-C80C-7E82-CAC971EC4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3286CF9-5036-ED38-155A-E80164E7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6919822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SMA forecast tool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ABFBB-E6C7-1B23-7032-4ECF4C44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520203-FEF7-5D50-7818-087D07BE142F}"/>
              </a:ext>
            </a:extLst>
          </p:cNvPr>
          <p:cNvGrpSpPr/>
          <p:nvPr/>
        </p:nvGrpSpPr>
        <p:grpSpPr>
          <a:xfrm>
            <a:off x="629838" y="1255512"/>
            <a:ext cx="8045239" cy="3585888"/>
            <a:chOff x="1257297" y="1848471"/>
            <a:chExt cx="3722526" cy="924688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52B3BC30-6A48-F1D0-97AB-49C2AFDCB84F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1848471"/>
              <a:ext cx="3722522" cy="53403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The problem in 2019</a:t>
              </a:r>
              <a:endParaRPr lang="en-US" sz="2000" b="1" i="1" dirty="0">
                <a:solidFill>
                  <a:srgbClr val="293472"/>
                </a:solidFill>
                <a:latin typeface="Roboto"/>
                <a:ea typeface="Source Sans Pro" charset="0"/>
                <a:cs typeface="Roboto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SMA observations are queue scheduled according to required weather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 err="1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MaunaKea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Weather Center PWV forecast had 6-hour resolution, was not updated on weekends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Needed a backup ”nowcast” to cover 225 GHz tipper downtime</a:t>
              </a: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59EC3ED2-CD2D-1C70-4E50-54F3DAE40F14}"/>
                </a:ext>
              </a:extLst>
            </p:cNvPr>
            <p:cNvSpPr txBox="1">
              <a:spLocks/>
            </p:cNvSpPr>
            <p:nvPr/>
          </p:nvSpPr>
          <p:spPr>
            <a:xfrm>
              <a:off x="1257297" y="2324114"/>
              <a:ext cx="3722521" cy="449045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 err="1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sma</a:t>
              </a: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-met-forecast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Downloads and interpolates GFS forecast data to observatory position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Uses </a:t>
              </a:r>
              <a:r>
                <a:rPr lang="en-US" sz="1800" i="1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am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to compute integrated moisture, ozone, and 225 GHz opacity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Generates forecast plots for use by scheduler and telescope operators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Available on </a:t>
              </a:r>
              <a:r>
                <a:rPr lang="en-US" sz="1800" dirty="0" err="1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github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, and easily adapted to any site</a:t>
              </a:r>
            </a:p>
            <a:p>
              <a:pPr lvl="1">
                <a:lnSpc>
                  <a:spcPct val="100000"/>
                </a:lnSpc>
              </a:pP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681E644-19E6-50F7-5A53-2D0049E92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0" y="5167239"/>
            <a:ext cx="7774004" cy="870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177438-3382-A3E3-D2B9-0E4A106962CC}"/>
              </a:ext>
            </a:extLst>
          </p:cNvPr>
          <p:cNvSpPr txBox="1"/>
          <p:nvPr/>
        </p:nvSpPr>
        <p:spPr>
          <a:xfrm>
            <a:off x="6154615" y="6037733"/>
            <a:ext cx="2384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Image credit: Glen </a:t>
            </a:r>
            <a:r>
              <a:rPr lang="en-US" sz="1100" dirty="0" err="1"/>
              <a:t>Petipas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3451370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C636-6970-0BDC-65B8-39C5F749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D86B286-0817-C3DB-34FC-30227404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6919822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NOAA GFS forecast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88A43-DBD7-04CA-AFD3-18D64CBB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D012C6-E066-D18A-6A2E-0DA3ACCCE38F}"/>
              </a:ext>
            </a:extLst>
          </p:cNvPr>
          <p:cNvGrpSpPr/>
          <p:nvPr/>
        </p:nvGrpSpPr>
        <p:grpSpPr>
          <a:xfrm>
            <a:off x="629838" y="1255512"/>
            <a:ext cx="8045239" cy="3585888"/>
            <a:chOff x="1257297" y="1848471"/>
            <a:chExt cx="3722526" cy="924688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6399D88D-6A07-8419-DB8C-E25CFA70A2AE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1848471"/>
              <a:ext cx="3722522" cy="53403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ACB998FB-B8A1-7FA7-1B50-FB91BFA15E04}"/>
                </a:ext>
              </a:extLst>
            </p:cNvPr>
            <p:cNvSpPr txBox="1">
              <a:spLocks/>
            </p:cNvSpPr>
            <p:nvPr/>
          </p:nvSpPr>
          <p:spPr>
            <a:xfrm>
              <a:off x="1257297" y="2324114"/>
              <a:ext cx="3722521" cy="449045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00000"/>
                </a:lnSpc>
              </a:pP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</p:txBody>
        </p:sp>
      </p:grpSp>
      <p:pic>
        <p:nvPicPr>
          <p:cNvPr id="10" name="Picture 9" descr="A map of islands with names&#10;&#10;AI-generated content may be incorrect.">
            <a:extLst>
              <a:ext uri="{FF2B5EF4-FFF2-40B4-BE49-F238E27FC236}">
                <a16:creationId xmlns:a16="http://schemas.microsoft.com/office/drawing/2014/main" id="{82D92932-F359-C1BA-96C9-40E9682FA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07" y="3100029"/>
            <a:ext cx="4599559" cy="2926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F4888A-407F-8D87-D39C-16231CF9D200}"/>
              </a:ext>
            </a:extLst>
          </p:cNvPr>
          <p:cNvSpPr txBox="1"/>
          <p:nvPr/>
        </p:nvSpPr>
        <p:spPr>
          <a:xfrm>
            <a:off x="629826" y="1262450"/>
            <a:ext cx="812731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Primary US operational forecast system, distributed at no cost to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6-hourly production schedule (0, 6, 12, 18 UT)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 2019, runs on FV3 finite-element model (replacing spectral model)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Computed on cubed-sphere horizontal + </a:t>
            </a:r>
            <a:r>
              <a:rPr lang="en-US" dirty="0" err="1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Lagrangian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vertical coordinates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Available to users on 0.25 degree </a:t>
            </a:r>
            <a:r>
              <a:rPr lang="en-US" dirty="0" err="1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lat-lon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× 46 pressure level grid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Hourly resolution to 5 days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3-hourly to 16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2A142-744D-05D1-2606-8C98017BE27D}"/>
              </a:ext>
            </a:extLst>
          </p:cNvPr>
          <p:cNvSpPr txBox="1"/>
          <p:nvPr/>
        </p:nvSpPr>
        <p:spPr>
          <a:xfrm>
            <a:off x="1004052" y="5103690"/>
            <a:ext cx="2989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Shaded area is a 0.25 degree grid box bounding </a:t>
            </a:r>
            <a:r>
              <a:rPr lang="en-US" dirty="0" err="1"/>
              <a:t>MaunaKea</a:t>
            </a:r>
            <a:r>
              <a:rPr lang="en-US" dirty="0"/>
              <a:t>, Hawaii</a:t>
            </a:r>
          </a:p>
        </p:txBody>
      </p:sp>
    </p:spTree>
    <p:extLst>
      <p:ext uri="{BB962C8B-B14F-4D97-AF65-F5344CB8AC3E}">
        <p14:creationId xmlns:p14="http://schemas.microsoft.com/office/powerpoint/2010/main" val="38434975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7A8CD-C78B-15D7-A85D-A1119D560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E613AD-8346-C28F-79BD-F1F0FE9B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6919822" cy="571027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Courier Prime" panose="02000409000000000000" pitchFamily="49" charset="77"/>
              </a:rPr>
              <a:t>sma</a:t>
            </a:r>
            <a:r>
              <a:rPr lang="en-US" sz="3600" dirty="0">
                <a:latin typeface="Courier Prime" panose="02000409000000000000" pitchFamily="49" charset="77"/>
              </a:rPr>
              <a:t>-met-forecast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7B206-59A1-1BA4-1771-6C4C6B69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A597A5-B5AB-03D8-4D21-3DB20D4486C4}"/>
              </a:ext>
            </a:extLst>
          </p:cNvPr>
          <p:cNvGrpSpPr/>
          <p:nvPr/>
        </p:nvGrpSpPr>
        <p:grpSpPr>
          <a:xfrm>
            <a:off x="629834" y="1269589"/>
            <a:ext cx="8115581" cy="4662035"/>
            <a:chOff x="1257298" y="1848471"/>
            <a:chExt cx="3722525" cy="2618844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D4A55B61-BBEA-5C5B-89B2-19AF33D57C8F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1848471"/>
              <a:ext cx="3722522" cy="831258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Download</a:t>
              </a:r>
              <a:endParaRPr lang="en-US" sz="2000" b="1" i="1" dirty="0">
                <a:solidFill>
                  <a:srgbClr val="293472"/>
                </a:solidFill>
                <a:latin typeface="Roboto"/>
                <a:ea typeface="Source Sans Pro" charset="0"/>
                <a:cs typeface="Roboto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6-hourly </a:t>
              </a:r>
              <a:r>
                <a:rPr lang="en-US" sz="1800" dirty="0" err="1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cron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job launched when new forecast expected available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For grid bounding </a:t>
              </a:r>
              <a:r>
                <a:rPr lang="en-US" sz="1800" dirty="0" err="1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MaunaKea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, downloads all forecast time steps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Rate-limited following NOAA guidance, takes 30-40 minutes</a:t>
              </a:r>
            </a:p>
            <a:p>
              <a:pPr lvl="1">
                <a:lnSpc>
                  <a:spcPct val="100000"/>
                </a:lnSpc>
              </a:pP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AC916FC2-0EC1-3BCA-CFCE-723AF782BE6C}"/>
                </a:ext>
              </a:extLst>
            </p:cNvPr>
            <p:cNvSpPr txBox="1">
              <a:spLocks/>
            </p:cNvSpPr>
            <p:nvPr/>
          </p:nvSpPr>
          <p:spPr>
            <a:xfrm>
              <a:off x="1257298" y="2679729"/>
              <a:ext cx="3722521" cy="1098144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Process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For each forecast time step, generate an </a:t>
              </a:r>
              <a:r>
                <a:rPr lang="en-US" sz="1800" i="1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am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layer stack from interpolated GFS temperature, humidity, cloud moisture, and ozone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Compute 225 GHz optical depth, extract integrated column densities from </a:t>
              </a:r>
              <a:r>
                <a:rPr lang="en-US" sz="1800" i="1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am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stderr output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Tabulate and archive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08056707-A6F4-C82E-76B5-4DDE0CFE1C7D}"/>
                </a:ext>
              </a:extLst>
            </p:cNvPr>
            <p:cNvSpPr txBox="1">
              <a:spLocks/>
            </p:cNvSpPr>
            <p:nvPr/>
          </p:nvSpPr>
          <p:spPr>
            <a:xfrm>
              <a:off x="1257298" y="3777873"/>
              <a:ext cx="3722521" cy="68944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Plot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Generate 5-day and 16-day forecast plots for scheduler and observers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5289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4DB37-DD18-DF68-BF31-0A30D821C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0F2F1-21A2-4C37-A010-426D6F6A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4" name="Picture 3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0A503FE0-546C-64EC-443C-3F50F8CBE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7" y="0"/>
            <a:ext cx="5158154" cy="687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732D7C-B653-504E-E50A-05A534B01D74}"/>
              </a:ext>
            </a:extLst>
          </p:cNvPr>
          <p:cNvSpPr txBox="1"/>
          <p:nvPr/>
        </p:nvSpPr>
        <p:spPr>
          <a:xfrm>
            <a:off x="445477" y="1817077"/>
            <a:ext cx="3273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5-day forecast plot.  The current forecast is plotted in black.  The prior 48 hours’ forecasts are plotted in grey, serving as a “time-lag ensemble” to assess forecast stability.</a:t>
            </a:r>
          </a:p>
        </p:txBody>
      </p:sp>
    </p:spTree>
    <p:extLst>
      <p:ext uri="{BB962C8B-B14F-4D97-AF65-F5344CB8AC3E}">
        <p14:creationId xmlns:p14="http://schemas.microsoft.com/office/powerpoint/2010/main" val="374665990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BE9B-08F6-14F9-4150-2B5DBC54E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63AAE-FE02-268F-331F-A8DDC07AA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C9CF7-DAB8-2779-B999-43EF6DFA8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847" y="0"/>
            <a:ext cx="5158153" cy="687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1A0347-B04E-5531-23F5-BF2E48CFACB2}"/>
              </a:ext>
            </a:extLst>
          </p:cNvPr>
          <p:cNvSpPr txBox="1"/>
          <p:nvPr/>
        </p:nvSpPr>
        <p:spPr>
          <a:xfrm>
            <a:off x="445477" y="1817077"/>
            <a:ext cx="376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16-day forecast plot.  View skeptically!</a:t>
            </a:r>
          </a:p>
        </p:txBody>
      </p:sp>
    </p:spTree>
    <p:extLst>
      <p:ext uri="{BB962C8B-B14F-4D97-AF65-F5344CB8AC3E}">
        <p14:creationId xmlns:p14="http://schemas.microsoft.com/office/powerpoint/2010/main" val="329426474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00FF-FAFA-AC25-6258-5F33FA8CB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770774F-5BB2-538B-8454-64208691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38" y="271537"/>
            <a:ext cx="6919822" cy="571027"/>
          </a:xfrm>
        </p:spPr>
        <p:txBody>
          <a:bodyPr>
            <a:normAutofit/>
          </a:bodyPr>
          <a:lstStyle/>
          <a:p>
            <a:r>
              <a:rPr lang="en-US" sz="2400" dirty="0"/>
              <a:t>Forecast skill assessed with 225 GHz tipper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45DFE-5CF6-73F2-3C0C-2D5FCBF1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2668AC-49AB-13CF-AB6D-1838E219190A}"/>
              </a:ext>
            </a:extLst>
          </p:cNvPr>
          <p:cNvGrpSpPr/>
          <p:nvPr/>
        </p:nvGrpSpPr>
        <p:grpSpPr>
          <a:xfrm>
            <a:off x="629838" y="1255512"/>
            <a:ext cx="8045239" cy="3585888"/>
            <a:chOff x="1257297" y="1848471"/>
            <a:chExt cx="3722526" cy="924688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1EB954B9-9EF2-E4B0-7BC5-A1A28D922DA6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1848471"/>
              <a:ext cx="3722522" cy="53403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FE938530-86BC-ECB1-53B7-B1C2389C5CAD}"/>
                </a:ext>
              </a:extLst>
            </p:cNvPr>
            <p:cNvSpPr txBox="1">
              <a:spLocks/>
            </p:cNvSpPr>
            <p:nvPr/>
          </p:nvSpPr>
          <p:spPr>
            <a:xfrm>
              <a:off x="1257297" y="2324114"/>
              <a:ext cx="3722521" cy="449045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00000"/>
                </a:lnSpc>
              </a:pP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</p:txBody>
        </p:sp>
      </p:grpSp>
      <p:pic>
        <p:nvPicPr>
          <p:cNvPr id="4" name="Picture 3" descr="A group of images of different colored dots&#10;&#10;AI-generated content may be incorrect.">
            <a:extLst>
              <a:ext uri="{FF2B5EF4-FFF2-40B4-BE49-F238E27FC236}">
                <a16:creationId xmlns:a16="http://schemas.microsoft.com/office/drawing/2014/main" id="{E61452C6-96D6-D2D6-B9B9-4FC810F35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252"/>
            <a:ext cx="9144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1CE1F-B9A5-F986-BFE1-44107EBB3D26}"/>
              </a:ext>
            </a:extLst>
          </p:cNvPr>
          <p:cNvSpPr txBox="1"/>
          <p:nvPr/>
        </p:nvSpPr>
        <p:spPr>
          <a:xfrm>
            <a:off x="629838" y="5675192"/>
            <a:ext cx="813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Hawaii is 10 hours behind UT, so orange points at 0 UT are 2 PM local time, typically affected by clouds.</a:t>
            </a:r>
          </a:p>
          <a:p>
            <a:r>
              <a:rPr lang="en-US" sz="1400" dirty="0"/>
              <a:t>These are unresolved by GFS at grid scale.</a:t>
            </a:r>
          </a:p>
        </p:txBody>
      </p:sp>
    </p:spTree>
    <p:extLst>
      <p:ext uri="{BB962C8B-B14F-4D97-AF65-F5344CB8AC3E}">
        <p14:creationId xmlns:p14="http://schemas.microsoft.com/office/powerpoint/2010/main" val="284374400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DA2E-8871-04E7-02D0-021FD0696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9BCE47-3963-C2C9-10EF-87F207AA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7529422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Refraction and pointing at the SMA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C3FB6-4C5D-DBDA-8C9B-458622CF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9" name="Picture 8" descr="A diagram of a line graph&#10;&#10;AI-generated content may be incorrect.">
            <a:extLst>
              <a:ext uri="{FF2B5EF4-FFF2-40B4-BE49-F238E27FC236}">
                <a16:creationId xmlns:a16="http://schemas.microsoft.com/office/drawing/2014/main" id="{1E67E657-BBF2-A19E-F769-3C489305B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44" y="1421265"/>
            <a:ext cx="5507756" cy="433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5690BE-7FF0-CC61-D350-19B7A753D2CC}"/>
              </a:ext>
            </a:extLst>
          </p:cNvPr>
          <p:cNvSpPr txBox="1"/>
          <p:nvPr/>
        </p:nvSpPr>
        <p:spPr>
          <a:xfrm>
            <a:off x="629840" y="5154814"/>
            <a:ext cx="31801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Figure from Thompson, Moran, and Swenson 2017, </a:t>
            </a:r>
            <a:r>
              <a:rPr lang="en-US" sz="1100" i="1" dirty="0"/>
              <a:t>Interferometry and Syntheses in Radio Astronomy, 3</a:t>
            </a:r>
            <a:r>
              <a:rPr lang="en-US" sz="1100" i="1" baseline="30000" dirty="0"/>
              <a:t>rd</a:t>
            </a:r>
            <a:r>
              <a:rPr lang="en-US" sz="1100" i="1" dirty="0"/>
              <a:t> Edition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0AFA3C-2078-EBA3-1437-CE34EA05715D}"/>
              </a:ext>
            </a:extLst>
          </p:cNvPr>
          <p:cNvSpPr txBox="1"/>
          <p:nvPr/>
        </p:nvSpPr>
        <p:spPr>
          <a:xfrm>
            <a:off x="629840" y="1948705"/>
            <a:ext cx="3320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Plane-parallel atmosphere.  The refractive invariant is </a:t>
            </a:r>
            <a:r>
              <a:rPr lang="en-US" i="1" dirty="0" err="1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en-US" dirty="0" err="1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⋅sin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i="1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so pointing depends on </a:t>
            </a:r>
            <a:r>
              <a:rPr lang="en-US" i="1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base layer only.</a:t>
            </a:r>
          </a:p>
          <a:p>
            <a:endParaRPr lang="en-US" dirty="0">
              <a:solidFill>
                <a:srgbClr val="29347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approximation breaks down at low elevation</a:t>
            </a:r>
          </a:p>
        </p:txBody>
      </p:sp>
    </p:spTree>
    <p:extLst>
      <p:ext uri="{BB962C8B-B14F-4D97-AF65-F5344CB8AC3E}">
        <p14:creationId xmlns:p14="http://schemas.microsoft.com/office/powerpoint/2010/main" val="160724000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CFDCF-0D38-CAA9-F2D8-A67CC75F5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3726AB0-3C2E-23F0-B83F-4E63FD26C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7529422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Refraction and pointing at the SMA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B5607-959A-2912-D25E-47879111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71027-5DB2-86B2-0023-1EAA19668262}"/>
              </a:ext>
            </a:extLst>
          </p:cNvPr>
          <p:cNvSpPr txBox="1"/>
          <p:nvPr/>
        </p:nvSpPr>
        <p:spPr>
          <a:xfrm>
            <a:off x="629840" y="4902920"/>
            <a:ext cx="815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Spherical atmosphere.  The refractive invariant is </a:t>
            </a:r>
            <a:r>
              <a:rPr lang="en-US" i="1" dirty="0" err="1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en-US" dirty="0" err="1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⋅</a:t>
            </a:r>
            <a:r>
              <a:rPr lang="en-US" i="1" dirty="0" err="1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en-US" dirty="0" err="1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⋅sin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i="1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so pointing depends on the refractivity profile.  Rays lie on a family of curves like A’-T-A.</a:t>
            </a:r>
          </a:p>
          <a:p>
            <a:endParaRPr lang="en-US" dirty="0">
              <a:solidFill>
                <a:srgbClr val="29347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 at pointing effect for SMA median atmosphere + perturbations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D0C71-149A-E873-B4A5-EBF54877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9" y="1138209"/>
            <a:ext cx="7529422" cy="3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4415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9C7BF-BE95-8C66-837B-4F654C9DE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D57FEA9-EF73-F754-4116-755BADC8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4258557" cy="1278501"/>
          </a:xfrm>
        </p:spPr>
        <p:txBody>
          <a:bodyPr>
            <a:normAutofit/>
          </a:bodyPr>
          <a:lstStyle/>
          <a:p>
            <a:r>
              <a:rPr lang="en-US" sz="4400" dirty="0"/>
              <a:t>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9D094-EAFA-206D-A902-32EB2096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82C301-43E3-298F-4952-E4603250710F}"/>
              </a:ext>
            </a:extLst>
          </p:cNvPr>
          <p:cNvGrpSpPr/>
          <p:nvPr/>
        </p:nvGrpSpPr>
        <p:grpSpPr>
          <a:xfrm>
            <a:off x="712645" y="2269980"/>
            <a:ext cx="4633243" cy="3401782"/>
            <a:chOff x="1257301" y="1920242"/>
            <a:chExt cx="3722522" cy="3635762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5BD62C64-7E62-9F18-4DDD-F32BC40CE997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1920242"/>
              <a:ext cx="3722522" cy="1150471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Introduction to </a:t>
              </a:r>
              <a:r>
                <a:rPr lang="en-US" sz="2000" b="1" i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am</a:t>
              </a:r>
            </a:p>
            <a:p>
              <a:pPr algn="l"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What it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does・How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it works</a:t>
              </a:r>
            </a:p>
            <a:p>
              <a:pPr algn="l"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Spectroscopic data and validation ・Sources of atmospheric data</a:t>
              </a: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42ED8F01-5FF2-9B52-154A-99A6100A46F1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3050318"/>
              <a:ext cx="3722521" cy="1267619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The SMA forecast tool</a:t>
              </a:r>
            </a:p>
            <a:p>
              <a:pPr algn="l"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The US Global Forecast System (GFS)</a:t>
              </a:r>
            </a:p>
            <a:p>
              <a:pPr algn="l"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SMA forecast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plots・Comparisons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with the SMA 225 GHz tipper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A845F9D9-509B-295E-8AE0-37556BF06FC1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4291708"/>
              <a:ext cx="3722521" cy="1264296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Refraction and pointing at the SMA</a:t>
              </a:r>
            </a:p>
            <a:p>
              <a:pPr algn="l"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Climatological model based on NASA MERRA-2</a:t>
              </a:r>
            </a:p>
            <a:p>
              <a:pPr algn="l"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Refraction under various temperature and humidity scenarios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179957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5F64-2CC1-1F14-9BA6-727B94AC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007E5CB-4931-91DB-EAB8-6CE168A8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7529422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SMA MERRA-2 median atmosphere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F27E1-3D01-B917-AFFD-387DB460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8D5997-5B6C-95B2-32DB-4C614A3B3BB3}"/>
              </a:ext>
            </a:extLst>
          </p:cNvPr>
          <p:cNvSpPr txBox="1"/>
          <p:nvPr/>
        </p:nvSpPr>
        <p:spPr>
          <a:xfrm>
            <a:off x="629840" y="4680182"/>
            <a:ext cx="8150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an </a:t>
            </a:r>
            <a:r>
              <a:rPr lang="en-US" i="1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 atmosphere based on these profiles, look at pointing deviations as a function of elevation for median case and for perturbations in surface temperature and water vapor column density.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CBF7C-9F8B-1443-82EA-8CD85755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524806"/>
            <a:ext cx="28575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C35A8-2230-B93A-E972-B523C04B0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524806"/>
            <a:ext cx="285750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61E49-A344-66BF-98C2-890DB09F1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80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751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3899B-38B2-D7D9-9B7C-E39B1735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84D6A9-0B09-91A4-46CC-C6ECEA45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E47CF-CE56-E571-B0C1-95B32B5B2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46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910AB-EB1D-BCF5-E1DD-11A657A6FD2B}"/>
              </a:ext>
            </a:extLst>
          </p:cNvPr>
          <p:cNvSpPr txBox="1"/>
          <p:nvPr/>
        </p:nvSpPr>
        <p:spPr>
          <a:xfrm>
            <a:off x="117231" y="2239108"/>
            <a:ext cx="22508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low elevation, deviation from plane-parallel is significant, but always small compared with the primary beam.</a:t>
            </a:r>
          </a:p>
        </p:txBody>
      </p:sp>
    </p:spTree>
    <p:extLst>
      <p:ext uri="{BB962C8B-B14F-4D97-AF65-F5344CB8AC3E}">
        <p14:creationId xmlns:p14="http://schemas.microsoft.com/office/powerpoint/2010/main" val="379709013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2AF8-80C3-216A-EF98-3C5F0526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33946-DEE6-0B0C-7103-3F25652E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DC11C-3EFC-440E-17FF-F7F8B7D5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1885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9F7335-9661-FA8E-BEA3-596B795919A0}"/>
              </a:ext>
            </a:extLst>
          </p:cNvPr>
          <p:cNvSpPr txBox="1"/>
          <p:nvPr/>
        </p:nvSpPr>
        <p:spPr>
          <a:xfrm>
            <a:off x="117231" y="2239108"/>
            <a:ext cx="2250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 change in airmass with elevation for species with different profiles.</a:t>
            </a:r>
          </a:p>
        </p:txBody>
      </p:sp>
    </p:spTree>
    <p:extLst>
      <p:ext uri="{BB962C8B-B14F-4D97-AF65-F5344CB8AC3E}">
        <p14:creationId xmlns:p14="http://schemas.microsoft.com/office/powerpoint/2010/main" val="255946896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71F0A-5C67-257B-FF5B-BC315472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0271D79-9864-0D8B-9224-B574AE30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6919822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55FFE-56EA-0B76-E557-B653B83B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4AB2E-46F6-3081-D595-A1B11FB62AAE}"/>
              </a:ext>
            </a:extLst>
          </p:cNvPr>
          <p:cNvGrpSpPr/>
          <p:nvPr/>
        </p:nvGrpSpPr>
        <p:grpSpPr>
          <a:xfrm>
            <a:off x="629840" y="1865113"/>
            <a:ext cx="8115581" cy="2695165"/>
            <a:chOff x="1257298" y="1848471"/>
            <a:chExt cx="3722525" cy="1140139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FAA0B7DB-4F9A-C189-3A5F-6D5A97870985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1848471"/>
              <a:ext cx="3722522" cy="510317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i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am</a:t>
              </a: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 atmospheric model</a:t>
              </a:r>
              <a:endParaRPr lang="en-US" sz="2000" b="1" i="1" dirty="0">
                <a:solidFill>
                  <a:srgbClr val="293472"/>
                </a:solidFill>
                <a:latin typeface="Roboto"/>
                <a:ea typeface="Source Sans Pro" charset="0"/>
                <a:cs typeface="Roboto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Manual: 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  <a:hlinkClick r:id="rId2"/>
                </a:rPr>
                <a:t>https://zenodo.org/records/640645</a:t>
              </a: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Source code or windows installer: 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  <a:hlinkClick r:id="rId3"/>
                </a:rPr>
                <a:t>https://zenodo.org/records/1193770</a:t>
              </a: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  <a:p>
              <a:pPr marL="457200" lvl="1" indent="0">
                <a:lnSpc>
                  <a:spcPct val="100000"/>
                </a:lnSpc>
                <a:buNone/>
              </a:pP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1D229DC2-8A0C-D75B-6F8A-53E7045344C1}"/>
                </a:ext>
              </a:extLst>
            </p:cNvPr>
            <p:cNvSpPr txBox="1">
              <a:spLocks/>
            </p:cNvSpPr>
            <p:nvPr/>
          </p:nvSpPr>
          <p:spPr>
            <a:xfrm>
              <a:off x="1257298" y="2539565"/>
              <a:ext cx="3722521" cy="449045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 err="1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sma</a:t>
              </a: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-met-forecast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On </a:t>
              </a:r>
              <a:r>
                <a:rPr lang="en-US" sz="1800" dirty="0" err="1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github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at 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  <a:hlinkClick r:id="rId4"/>
                </a:rPr>
                <a:t>https://github.com/Smithsonian/sma-met-forecast</a:t>
              </a: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1381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132C1-C0ED-1491-1840-49B4A907E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CDC1DE-12F4-6332-D0BF-EC34AF8C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5630283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Introduction to </a:t>
            </a:r>
            <a:r>
              <a:rPr lang="en-US" sz="3600" i="1" dirty="0"/>
              <a:t>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D62BB-E198-638A-C11C-F159EDDF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04C1CA-2A22-5933-386B-0B76C9DF6BAA}"/>
              </a:ext>
            </a:extLst>
          </p:cNvPr>
          <p:cNvGrpSpPr/>
          <p:nvPr/>
        </p:nvGrpSpPr>
        <p:grpSpPr>
          <a:xfrm>
            <a:off x="629838" y="1269588"/>
            <a:ext cx="8115577" cy="4920197"/>
            <a:chOff x="1257300" y="1848470"/>
            <a:chExt cx="3722523" cy="4189917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72E23024-BE59-122C-FDE0-40E569DEC30F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1848470"/>
              <a:ext cx="3722522" cy="164404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What it does</a:t>
              </a:r>
              <a:endParaRPr lang="en-US" sz="2000" b="1" i="1" dirty="0">
                <a:solidFill>
                  <a:srgbClr val="293472"/>
                </a:solidFill>
                <a:latin typeface="Roboto"/>
                <a:ea typeface="Source Sans Pro" charset="0"/>
                <a:cs typeface="Roboto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Optical depth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LTE radiative transfer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Refraction, spherical geometry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Instrument models, Jacobians, and more</a:t>
              </a:r>
            </a:p>
            <a:p>
              <a:pPr lvl="1">
                <a:lnSpc>
                  <a:spcPct val="100000"/>
                </a:lnSpc>
              </a:pPr>
              <a:endPara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endParaRP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817ADFBF-CFC2-86CD-784E-BB265BF66689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3492510"/>
              <a:ext cx="3722521" cy="1468776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How it works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POSIX-style command-line utility (but see Brian Svoboda’s March talk!)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Definition of computation and atmospheric model from stdin or file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Output to </a:t>
              </a:r>
              <a:r>
                <a:rPr lang="en-US" sz="1800" dirty="0" err="1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stdout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and stderr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BD999D1C-30F7-7934-A4D8-505780DD545E}"/>
                </a:ext>
              </a:extLst>
            </p:cNvPr>
            <p:cNvSpPr txBox="1">
              <a:spLocks/>
            </p:cNvSpPr>
            <p:nvPr/>
          </p:nvSpPr>
          <p:spPr>
            <a:xfrm>
              <a:off x="1257300" y="4961286"/>
              <a:ext cx="3722521" cy="1077101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Data sources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Spectroscopic data (HITRAN, AER, JPL, others) built in, tied to version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Atmospheric model from user or </a:t>
              </a:r>
              <a:r>
                <a:rPr lang="en-US" sz="1800" i="1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am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 cookbook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0842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14B4A-FAB0-11CB-6CB3-C064F3C5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3EE98A-E960-9E60-E6D1-EBECECC5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5630283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Example </a:t>
            </a:r>
            <a:r>
              <a:rPr lang="en-US" sz="3600" i="1" dirty="0"/>
              <a:t>am</a:t>
            </a:r>
            <a:r>
              <a:rPr lang="en-US" sz="3600" dirty="0"/>
              <a:t> workflows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42921-93A3-0961-C7C4-ADB9AD84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083B0-38C6-9FC9-F0D5-23F60DD89611}"/>
              </a:ext>
            </a:extLst>
          </p:cNvPr>
          <p:cNvSpPr txBox="1"/>
          <p:nvPr/>
        </p:nvSpPr>
        <p:spPr>
          <a:xfrm>
            <a:off x="629840" y="1629508"/>
            <a:ext cx="3088879" cy="233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DED23-64ED-70C5-E42F-066D4B93EF32}"/>
              </a:ext>
            </a:extLst>
          </p:cNvPr>
          <p:cNvSpPr txBox="1"/>
          <p:nvPr/>
        </p:nvSpPr>
        <p:spPr>
          <a:xfrm>
            <a:off x="764504" y="1396794"/>
            <a:ext cx="79105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urier Prime" panose="02000409000000000000" pitchFamily="49" charset="77"/>
              </a:rPr>
              <a:t>$ am [option] </a:t>
            </a:r>
            <a:r>
              <a:rPr lang="en-US" sz="1600" dirty="0" err="1">
                <a:solidFill>
                  <a:srgbClr val="000000"/>
                </a:solidFill>
                <a:latin typeface="Courier Prime" panose="02000409000000000000" pitchFamily="49" charset="77"/>
              </a:rPr>
              <a:t>config_file</a:t>
            </a:r>
            <a:r>
              <a:rPr lang="en-US" sz="1600" dirty="0">
                <a:solidFill>
                  <a:srgbClr val="000000"/>
                </a:solidFill>
                <a:latin typeface="Courier Prime" panose="02000409000000000000" pitchFamily="49" charset="77"/>
              </a:rPr>
              <a:t> [param1 param2…] &gt;</a:t>
            </a:r>
            <a:r>
              <a:rPr lang="en-US" sz="1600" dirty="0" err="1">
                <a:solidFill>
                  <a:srgbClr val="000000"/>
                </a:solidFill>
                <a:latin typeface="Courier Prime" panose="02000409000000000000" pitchFamily="49" charset="77"/>
              </a:rPr>
              <a:t>file.out</a:t>
            </a:r>
            <a:r>
              <a:rPr lang="en-US" sz="1600" dirty="0">
                <a:solidFill>
                  <a:srgbClr val="000000"/>
                </a:solidFill>
                <a:latin typeface="Courier Prime" panose="02000409000000000000" pitchFamily="49" charset="77"/>
              </a:rPr>
              <a:t> 2&gt;</a:t>
            </a:r>
            <a:r>
              <a:rPr lang="en-US" sz="1600" dirty="0" err="1">
                <a:solidFill>
                  <a:srgbClr val="000000"/>
                </a:solidFill>
                <a:latin typeface="Courier Prime" panose="02000409000000000000" pitchFamily="49" charset="77"/>
              </a:rPr>
              <a:t>file.err</a:t>
            </a:r>
            <a:endParaRPr lang="en-US" sz="1600" dirty="0">
              <a:solidFill>
                <a:srgbClr val="000000"/>
              </a:solidFill>
              <a:latin typeface="Courier Prime" panose="02000409000000000000" pitchFamily="49" charset="77"/>
            </a:endParaRP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urier Prime" panose="02000409000000000000" pitchFamily="49" charset="77"/>
              </a:rPr>
              <a:t>$ cat </a:t>
            </a:r>
            <a:r>
              <a:rPr lang="en-US" sz="1600" dirty="0" err="1">
                <a:solidFill>
                  <a:srgbClr val="000000"/>
                </a:solidFill>
                <a:latin typeface="Courier Prime" panose="02000409000000000000" pitchFamily="49" charset="77"/>
              </a:rPr>
              <a:t>header.amc</a:t>
            </a:r>
            <a:r>
              <a:rPr lang="en-US" sz="1600" dirty="0">
                <a:solidFill>
                  <a:srgbClr val="000000"/>
                </a:solidFill>
                <a:latin typeface="Courier Prime" panose="02000409000000000000" pitchFamily="49" charset="7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Prime" panose="02000409000000000000" pitchFamily="49" charset="77"/>
              </a:rPr>
              <a:t>layers_tag.amc</a:t>
            </a:r>
            <a:r>
              <a:rPr lang="en-US" sz="1600" dirty="0">
                <a:solidFill>
                  <a:srgbClr val="000000"/>
                </a:solidFill>
                <a:latin typeface="Courier Prime" panose="02000409000000000000" pitchFamily="49" charset="77"/>
              </a:rPr>
              <a:t> | am - &gt;</a:t>
            </a:r>
            <a:r>
              <a:rPr lang="en-US" sz="1600" dirty="0" err="1">
                <a:solidFill>
                  <a:srgbClr val="000000"/>
                </a:solidFill>
                <a:latin typeface="Courier Prime" panose="02000409000000000000" pitchFamily="49" charset="77"/>
              </a:rPr>
              <a:t>tag.out</a:t>
            </a:r>
            <a:r>
              <a:rPr lang="en-US" sz="1600" dirty="0">
                <a:solidFill>
                  <a:srgbClr val="000000"/>
                </a:solidFill>
                <a:latin typeface="Courier Prime" panose="02000409000000000000" pitchFamily="49" charset="77"/>
              </a:rPr>
              <a:t> 2&gt;</a:t>
            </a:r>
            <a:r>
              <a:rPr lang="en-US" sz="1600" dirty="0" err="1">
                <a:solidFill>
                  <a:srgbClr val="000000"/>
                </a:solidFill>
                <a:latin typeface="Courier Prime" panose="02000409000000000000" pitchFamily="49" charset="77"/>
              </a:rPr>
              <a:t>tag.err</a:t>
            </a:r>
            <a:endParaRPr lang="en-US" sz="1600" dirty="0">
              <a:solidFill>
                <a:srgbClr val="000000"/>
              </a:solidFill>
              <a:latin typeface="Courier Prime" panose="02000409000000000000" pitchFamily="49" charset="77"/>
            </a:endParaRPr>
          </a:p>
          <a:p>
            <a:pPr>
              <a:buNone/>
            </a:pPr>
            <a:endParaRPr lang="en-US" sz="16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urier Prime" panose="02000409000000000000" pitchFamily="49" charset="77"/>
              </a:rPr>
              <a:t>$</a:t>
            </a: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am – 2&gt;/dev/null  # Knock out a quick Planck spectrum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f 0 GHz 1000 GHz 25 GHz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output f I watt*cm^-2*GHz^-1*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sr</a:t>
            </a: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^-1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T0 2.7 K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urier Prime" panose="02000409000000000000" pitchFamily="49" charset="77"/>
              </a:rPr>
              <a:t>^D</a:t>
            </a:r>
            <a:endParaRPr lang="en-US" sz="16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0.000000e+00 0.000000e+00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2.500000e+01 4.117687e-14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5.000000e+01 1.287021e-13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7.500000e+01 2.227293e-13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1.000000e+02 2.999975e-13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1.250000e+02 3.501551e-13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1.500000e+02 3.717676e-13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1.750000e+02 3.686681e-13</a:t>
            </a:r>
            <a:endParaRPr lang="en-US" sz="1600" dirty="0">
              <a:solidFill>
                <a:srgbClr val="000000"/>
              </a:solidFill>
              <a:latin typeface="Courier Prime" panose="02000409000000000000" pitchFamily="49" charset="77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43254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F003C-8823-3C7B-0CB2-0696A314D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BC26955-2A60-E96B-571B-3F7876A0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6884652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 simple </a:t>
            </a:r>
            <a:r>
              <a:rPr lang="en-US" sz="3600" i="1" dirty="0"/>
              <a:t>am</a:t>
            </a:r>
            <a:r>
              <a:rPr lang="en-US" sz="3600" dirty="0"/>
              <a:t> configuration file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495111-C98F-E411-B78B-B9ACB0AE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181AD-8B20-ECF5-33AC-4D1672485905}"/>
              </a:ext>
            </a:extLst>
          </p:cNvPr>
          <p:cNvSpPr txBox="1"/>
          <p:nvPr/>
        </p:nvSpPr>
        <p:spPr>
          <a:xfrm>
            <a:off x="629840" y="1629508"/>
            <a:ext cx="3088879" cy="233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5B5DC-4947-3FC1-277F-A2B97EC63398}"/>
              </a:ext>
            </a:extLst>
          </p:cNvPr>
          <p:cNvSpPr txBox="1"/>
          <p:nvPr/>
        </p:nvSpPr>
        <p:spPr>
          <a:xfrm>
            <a:off x="632619" y="1209225"/>
            <a:ext cx="39481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# Example 2.4 - Simple atmospheric model with constant RH and cloud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#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#               T(P) from US standard atmosphere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?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? Usage:   am example2.4.amc  RH% 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cloud_LWP</a:t>
            </a: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? Example: am example2.4.amc  75%  200 g*m^-2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?</a:t>
            </a:r>
          </a:p>
          <a:p>
            <a:pPr>
              <a:buNone/>
            </a:pPr>
            <a:b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</a:b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f 0 GHz  350 GHz  25 MHz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output f GHz  tau neper</a:t>
            </a:r>
          </a:p>
          <a:p>
            <a:pPr>
              <a:buNone/>
            </a:pPr>
            <a:b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</a:b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T0 2.7 K</a:t>
            </a:r>
          </a:p>
          <a:p>
            <a:pPr>
              <a:buNone/>
            </a:pPr>
            <a:b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</a:b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layer   # empty layer for top of atmosphere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Pbase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0 mbar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Tbase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217 K</a:t>
            </a:r>
          </a:p>
          <a:p>
            <a:pPr>
              <a:buNone/>
            </a:pPr>
            <a:b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</a:b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layer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Pbase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200 mbar  # z = 11.8 km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Tbase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217 K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dry_air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hydrostatic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h2o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RHi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%1</a:t>
            </a:r>
          </a:p>
          <a:p>
            <a:pPr>
              <a:buNone/>
            </a:pPr>
            <a:b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</a:b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EF37-B699-F4C4-C168-EEF2D9537E83}"/>
              </a:ext>
            </a:extLst>
          </p:cNvPr>
          <p:cNvSpPr txBox="1"/>
          <p:nvPr/>
        </p:nvSpPr>
        <p:spPr>
          <a:xfrm>
            <a:off x="4563207" y="1209225"/>
            <a:ext cx="39481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b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</a:b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layer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Pbase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400 mbar  # z = 7.2 km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Tbase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241 K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dry_air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hydrostatic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h2o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RHi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%1</a:t>
            </a:r>
          </a:p>
          <a:p>
            <a:pPr>
              <a:buNone/>
            </a:pPr>
            <a:b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</a:b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layer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Pbase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600 mbar  # z = 4.2 km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Tbase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261 K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dry_air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hydrostatic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h2o RH %1</a:t>
            </a:r>
          </a:p>
          <a:p>
            <a:pPr>
              <a:buNone/>
            </a:pPr>
            <a:b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</a:b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layer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Pbase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800 mbar  # z = 1.9 km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Tbase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275 K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lwp_abs_Rayleigh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%2 %3  # cloud layer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dry_air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hydrostatic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h2o RH %1</a:t>
            </a:r>
          </a:p>
          <a:p>
            <a:pPr>
              <a:buNone/>
            </a:pPr>
            <a:b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</a:br>
            <a:endParaRPr lang="en-US" sz="10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layer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Pbase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1000 mbar # z = 0.1 km</a:t>
            </a:r>
          </a:p>
          <a:p>
            <a:pPr>
              <a:buNone/>
            </a:pP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Tbase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288 K</a:t>
            </a:r>
          </a:p>
          <a:p>
            <a:pPr>
              <a:buNone/>
            </a:pP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dry_air</a:t>
            </a:r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 hydrostatic</a:t>
            </a: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column h2o RH %1</a:t>
            </a:r>
          </a:p>
        </p:txBody>
      </p:sp>
    </p:spTree>
    <p:extLst>
      <p:ext uri="{BB962C8B-B14F-4D97-AF65-F5344CB8AC3E}">
        <p14:creationId xmlns:p14="http://schemas.microsoft.com/office/powerpoint/2010/main" val="334749122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4D52-78F0-B53C-4E10-FA7D3B6F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3343141-DB36-32BC-9821-9754501D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6884652" cy="57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Running this file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2D31C-19F1-69A2-A873-10C5730C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F610E-9365-63ED-74E9-98A04F15983E}"/>
              </a:ext>
            </a:extLst>
          </p:cNvPr>
          <p:cNvSpPr txBox="1"/>
          <p:nvPr/>
        </p:nvSpPr>
        <p:spPr>
          <a:xfrm>
            <a:off x="629840" y="1629508"/>
            <a:ext cx="39421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Contents of example2.4_75_200.out</a:t>
            </a:r>
          </a:p>
          <a:p>
            <a:endParaRPr lang="en-US" sz="1200" dirty="0">
              <a:latin typeface="Courier Prime" panose="02000409000000000000" pitchFamily="49" charset="77"/>
            </a:endParaRP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0.0000000e+00 0.000000e+00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2.5000000e-02 8.699308e-05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5.0000000e-02 3.006530e-04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7.5000000e-02 5.754582e-04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1.0000000e-01 8.825195e-04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1.2500000e-01 1.210600e-03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1.5000000e-01 1.551812e-03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1.7500000e-01 1.899000e-03</a:t>
            </a:r>
          </a:p>
          <a:p>
            <a:pPr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2.0000000e-01 2.245979e-03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2.2500000e-01 2.587791e-03</a:t>
            </a:r>
          </a:p>
          <a:p>
            <a:r>
              <a:rPr lang="en-US" dirty="0"/>
              <a:t>…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3.4977500e+02 5.872477e+00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3.4980000e+02 5.875197e+00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3.4982500e+02 5.877926e+00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3.4985000e+02 5.880663e+00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3.4987500e+02 5.883410e+00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3.4990000e+02 5.886166e+00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3.4992500e+02 5.888930e+00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3.4995000e+02 5.891704e+00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3.4997500e+02 5.894487e+00</a:t>
            </a:r>
          </a:p>
          <a:p>
            <a:r>
              <a:rPr lang="en-US" sz="1200" dirty="0">
                <a:latin typeface="Courier Prime" panose="02000409000000000000" pitchFamily="49" charset="77"/>
              </a:rPr>
              <a:t>3.5000000e+02 5.897279e+00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B7A4C-2066-0B0D-85F8-597D8EAF5FA4}"/>
              </a:ext>
            </a:extLst>
          </p:cNvPr>
          <p:cNvSpPr txBox="1"/>
          <p:nvPr/>
        </p:nvSpPr>
        <p:spPr>
          <a:xfrm>
            <a:off x="632617" y="1209225"/>
            <a:ext cx="8417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urier Prime" panose="02000409000000000000" pitchFamily="49" charset="77"/>
              </a:rPr>
              <a:t>$ am example2.4.amc 75% 200 g*m^-2 &gt;example2.4_75_200.out 2&gt;example2.4_75_200.err</a:t>
            </a:r>
          </a:p>
          <a:p>
            <a:pPr>
              <a:buNone/>
            </a:pPr>
            <a:endParaRPr lang="en-US" sz="12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</p:txBody>
      </p:sp>
      <p:pic>
        <p:nvPicPr>
          <p:cNvPr id="8" name="Picture 7" descr="A graph of a frequency&#10;&#10;AI-generated content may be incorrect.">
            <a:extLst>
              <a:ext uri="{FF2B5EF4-FFF2-40B4-BE49-F238E27FC236}">
                <a16:creationId xmlns:a16="http://schemas.microsoft.com/office/drawing/2014/main" id="{46259F35-0849-E04B-5F02-4FD78564C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73" y="2326331"/>
            <a:ext cx="5583642" cy="37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001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E0DC6-F988-1BF5-95F7-0B48E187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10DA3-127C-03FC-A4AA-6A06216D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1C7FE-7C72-AD81-89D6-A373AB6C4A43}"/>
              </a:ext>
            </a:extLst>
          </p:cNvPr>
          <p:cNvSpPr txBox="1"/>
          <p:nvPr/>
        </p:nvSpPr>
        <p:spPr>
          <a:xfrm>
            <a:off x="629840" y="797510"/>
            <a:ext cx="394216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 Prime" panose="02000409000000000000" pitchFamily="49" charset="77"/>
              </a:rPr>
              <a:t># am version 14.0 (build date Sep 26 2024 13:20:00)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# run time 0.004 s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</a:t>
            </a:r>
            <a:r>
              <a:rPr lang="en-US" sz="800" dirty="0" err="1">
                <a:latin typeface="Courier Prime" panose="02000409000000000000" pitchFamily="49" charset="77"/>
              </a:rPr>
              <a:t>dcache</a:t>
            </a:r>
            <a:r>
              <a:rPr lang="en-US" sz="800" dirty="0">
                <a:latin typeface="Courier Prime" panose="02000409000000000000" pitchFamily="49" charset="77"/>
              </a:rPr>
              <a:t> hit: 45  miss: 0  discard: 0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f 0 GHz  350 GHz  25 MHz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output text  f GHz  tau neper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 err="1">
                <a:latin typeface="Courier Prime" panose="02000409000000000000" pitchFamily="49" charset="77"/>
              </a:rPr>
              <a:t>tol</a:t>
            </a:r>
            <a:r>
              <a:rPr lang="en-US" sz="800" dirty="0">
                <a:latin typeface="Courier Prime" panose="02000409000000000000" pitchFamily="49" charset="77"/>
              </a:rPr>
              <a:t> 0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selfbroad_vmr_tol</a:t>
            </a:r>
            <a:r>
              <a:rPr lang="en-US" sz="800" dirty="0">
                <a:latin typeface="Courier Prime" panose="02000409000000000000" pitchFamily="49" charset="77"/>
              </a:rPr>
              <a:t> 0.003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geometry plane-parallel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refract none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za 0 deg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PTmode</a:t>
            </a:r>
            <a:r>
              <a:rPr lang="en-US" sz="800" dirty="0">
                <a:latin typeface="Courier Prime" panose="02000409000000000000" pitchFamily="49" charset="77"/>
              </a:rPr>
              <a:t> </a:t>
            </a:r>
            <a:r>
              <a:rPr lang="en-US" sz="800" dirty="0" err="1">
                <a:latin typeface="Courier Prime" panose="02000409000000000000" pitchFamily="49" charset="77"/>
              </a:rPr>
              <a:t>Pbase</a:t>
            </a:r>
            <a:r>
              <a:rPr lang="en-US" sz="800" dirty="0">
                <a:latin typeface="Courier Prime" panose="02000409000000000000" pitchFamily="49" charset="77"/>
              </a:rPr>
              <a:t> </a:t>
            </a:r>
            <a:r>
              <a:rPr lang="en-US" sz="800" dirty="0" err="1">
                <a:latin typeface="Courier Prime" panose="02000409000000000000" pitchFamily="49" charset="77"/>
              </a:rPr>
              <a:t>Tbase</a:t>
            </a:r>
            <a:endParaRPr lang="en-US" sz="800" dirty="0">
              <a:latin typeface="Courier Prime" panose="02000409000000000000" pitchFamily="49" charset="77"/>
            </a:endParaRP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g 980.665 cm*s^-2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dg_dz</a:t>
            </a:r>
            <a:r>
              <a:rPr lang="en-US" sz="800" dirty="0">
                <a:latin typeface="Courier Prime" panose="02000409000000000000" pitchFamily="49" charset="77"/>
              </a:rPr>
              <a:t> 0 s^-2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T0 2.7 K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layer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Pbase</a:t>
            </a:r>
            <a:r>
              <a:rPr lang="en-US" sz="800" dirty="0">
                <a:latin typeface="Courier Prime" panose="02000409000000000000" pitchFamily="49" charset="77"/>
              </a:rPr>
              <a:t> 0 mbar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Tbase</a:t>
            </a:r>
            <a:r>
              <a:rPr lang="en-US" sz="800" dirty="0">
                <a:latin typeface="Courier Prime" panose="02000409000000000000" pitchFamily="49" charset="77"/>
              </a:rPr>
              <a:t> 217 K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layer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P 100 mbar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T 217 K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</a:t>
            </a:r>
            <a:r>
              <a:rPr lang="en-US" sz="800" dirty="0" err="1">
                <a:latin typeface="Courier Prime" panose="02000409000000000000" pitchFamily="49" charset="77"/>
              </a:rPr>
              <a:t>dP</a:t>
            </a:r>
            <a:r>
              <a:rPr lang="en-US" sz="800" dirty="0">
                <a:latin typeface="Courier Prime" panose="02000409000000000000" pitchFamily="49" charset="77"/>
              </a:rPr>
              <a:t> 200 mbar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Pbase</a:t>
            </a:r>
            <a:r>
              <a:rPr lang="en-US" sz="800" dirty="0">
                <a:latin typeface="Courier Prime" panose="02000409000000000000" pitchFamily="49" charset="77"/>
              </a:rPr>
              <a:t> 200 mbar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Tbase</a:t>
            </a:r>
            <a:r>
              <a:rPr lang="en-US" sz="800" dirty="0">
                <a:latin typeface="Courier Prime" panose="02000409000000000000" pitchFamily="49" charset="77"/>
              </a:rPr>
              <a:t> 217 K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Mair 28.964 h2o o3  (28.9625)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lineshape</a:t>
            </a:r>
            <a:r>
              <a:rPr lang="en-US" sz="800" dirty="0">
                <a:latin typeface="Courier Prime" panose="02000409000000000000" pitchFamily="49" charset="77"/>
              </a:rPr>
              <a:t> Gross ch4 co co2 n2o o2_uncoupled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lineshape</a:t>
            </a:r>
            <a:r>
              <a:rPr lang="en-US" sz="800" dirty="0">
                <a:latin typeface="Courier Prime" panose="02000409000000000000" pitchFamily="49" charset="77"/>
              </a:rPr>
              <a:t> </a:t>
            </a:r>
            <a:r>
              <a:rPr lang="en-US" sz="800" dirty="0" err="1">
                <a:latin typeface="Courier Prime" panose="02000409000000000000" pitchFamily="49" charset="77"/>
              </a:rPr>
              <a:t>VVW_coupled</a:t>
            </a:r>
            <a:r>
              <a:rPr lang="en-US" sz="800" dirty="0">
                <a:latin typeface="Courier Prime" panose="02000409000000000000" pitchFamily="49" charset="77"/>
              </a:rPr>
              <a:t> o2_coupled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lineshape</a:t>
            </a:r>
            <a:r>
              <a:rPr lang="en-US" sz="800" dirty="0">
                <a:latin typeface="Courier Prime" panose="02000409000000000000" pitchFamily="49" charset="77"/>
              </a:rPr>
              <a:t> VVH_750 h2o_lines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column </a:t>
            </a:r>
            <a:r>
              <a:rPr lang="en-US" sz="800" dirty="0" err="1">
                <a:latin typeface="Courier Prime" panose="02000409000000000000" pitchFamily="49" charset="77"/>
              </a:rPr>
              <a:t>dry_air</a:t>
            </a:r>
            <a:r>
              <a:rPr lang="en-US" sz="800" dirty="0">
                <a:latin typeface="Courier Prime" panose="02000409000000000000" pitchFamily="49" charset="77"/>
              </a:rPr>
              <a:t> hydrostatic (0.999865)  (4.23999e+24 cm^-2)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column h2o </a:t>
            </a:r>
            <a:r>
              <a:rPr lang="en-US" sz="800" dirty="0" err="1">
                <a:latin typeface="Courier Prime" panose="02000409000000000000" pitchFamily="49" charset="77"/>
              </a:rPr>
              <a:t>RHi</a:t>
            </a:r>
            <a:r>
              <a:rPr lang="en-US" sz="800" dirty="0">
                <a:latin typeface="Courier Prime" panose="02000409000000000000" pitchFamily="49" charset="77"/>
              </a:rPr>
              <a:t> 75%  (</a:t>
            </a:r>
            <a:r>
              <a:rPr lang="en-US" sz="800" dirty="0" err="1">
                <a:latin typeface="Courier Prime" panose="02000409000000000000" pitchFamily="49" charset="77"/>
              </a:rPr>
              <a:t>vmr</a:t>
            </a:r>
            <a:r>
              <a:rPr lang="en-US" sz="800" dirty="0">
                <a:latin typeface="Courier Prime" panose="02000409000000000000" pitchFamily="49" charset="77"/>
              </a:rPr>
              <a:t> 0.0001353)  (5.7383e+20 cm^-2)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r>
              <a:rPr lang="en-US" sz="800" dirty="0">
                <a:latin typeface="Courier Prime" panose="02000409000000000000" pitchFamily="49" charset="77"/>
              </a:rPr>
              <a:t>…</a:t>
            </a:r>
          </a:p>
          <a:p>
            <a:endParaRPr lang="en-US" sz="800" dirty="0">
              <a:latin typeface="Courier Prime" panose="02000409000000000000" pitchFamily="49" charset="77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203A3-C83E-EFA7-4A43-78B498A41486}"/>
              </a:ext>
            </a:extLst>
          </p:cNvPr>
          <p:cNvSpPr txBox="1"/>
          <p:nvPr/>
        </p:nvSpPr>
        <p:spPr>
          <a:xfrm>
            <a:off x="629840" y="251624"/>
            <a:ext cx="8417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stderr output example2.4_75_200.err is an annotated version of the original config file that shows what happened.  It is a runnable config file that will reproduce the original computation. </a:t>
            </a:r>
          </a:p>
          <a:p>
            <a:pPr>
              <a:buNone/>
            </a:pPr>
            <a:endParaRPr lang="en-US" sz="1200" dirty="0">
              <a:solidFill>
                <a:srgbClr val="000000"/>
              </a:solidFill>
              <a:effectLst/>
              <a:latin typeface="Courier Prime" panose="02000409000000000000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C7ED8-A5F4-D38D-1EBB-2AB286E44547}"/>
              </a:ext>
            </a:extLst>
          </p:cNvPr>
          <p:cNvSpPr txBox="1"/>
          <p:nvPr/>
        </p:nvSpPr>
        <p:spPr>
          <a:xfrm>
            <a:off x="4743464" y="797510"/>
            <a:ext cx="43039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 Prime" panose="02000409000000000000" pitchFamily="49" charset="77"/>
              </a:rPr>
              <a:t>…</a:t>
            </a:r>
          </a:p>
          <a:p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layer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P 700 mbar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T 268.502 K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</a:t>
            </a:r>
            <a:r>
              <a:rPr lang="en-US" sz="800" dirty="0" err="1">
                <a:latin typeface="Courier Prime" panose="02000409000000000000" pitchFamily="49" charset="77"/>
              </a:rPr>
              <a:t>dP</a:t>
            </a:r>
            <a:r>
              <a:rPr lang="en-US" sz="800" dirty="0">
                <a:latin typeface="Courier Prime" panose="02000409000000000000" pitchFamily="49" charset="77"/>
              </a:rPr>
              <a:t> 200 mbar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Pbase</a:t>
            </a:r>
            <a:r>
              <a:rPr lang="en-US" sz="800" dirty="0">
                <a:latin typeface="Courier Prime" panose="02000409000000000000" pitchFamily="49" charset="77"/>
              </a:rPr>
              <a:t> 800 mbar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Tbase</a:t>
            </a:r>
            <a:r>
              <a:rPr lang="en-US" sz="800" dirty="0">
                <a:latin typeface="Courier Prime" panose="02000409000000000000" pitchFamily="49" charset="77"/>
              </a:rPr>
              <a:t> 275 K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Mair 28.964 h2o o3  (28.9132)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lineshape</a:t>
            </a:r>
            <a:r>
              <a:rPr lang="en-US" sz="800" dirty="0">
                <a:latin typeface="Courier Prime" panose="02000409000000000000" pitchFamily="49" charset="77"/>
              </a:rPr>
              <a:t> Gross ch4 co co2 n2o o2_uncoupled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lineshape</a:t>
            </a:r>
            <a:r>
              <a:rPr lang="en-US" sz="800" dirty="0">
                <a:latin typeface="Courier Prime" panose="02000409000000000000" pitchFamily="49" charset="77"/>
              </a:rPr>
              <a:t> </a:t>
            </a:r>
            <a:r>
              <a:rPr lang="en-US" sz="800" dirty="0" err="1">
                <a:latin typeface="Courier Prime" panose="02000409000000000000" pitchFamily="49" charset="77"/>
              </a:rPr>
              <a:t>VVW_coupled</a:t>
            </a:r>
            <a:r>
              <a:rPr lang="en-US" sz="800" dirty="0">
                <a:latin typeface="Courier Prime" panose="02000409000000000000" pitchFamily="49" charset="77"/>
              </a:rPr>
              <a:t> o2_coupled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lineshape</a:t>
            </a:r>
            <a:r>
              <a:rPr lang="en-US" sz="800" dirty="0">
                <a:latin typeface="Courier Prime" panose="02000409000000000000" pitchFamily="49" charset="77"/>
              </a:rPr>
              <a:t> VVH_750 h2o_lines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column </a:t>
            </a:r>
            <a:r>
              <a:rPr lang="en-US" sz="800" dirty="0" err="1">
                <a:latin typeface="Courier Prime" panose="02000409000000000000" pitchFamily="49" charset="77"/>
              </a:rPr>
              <a:t>lwp_abs_Rayleigh</a:t>
            </a:r>
            <a:r>
              <a:rPr lang="en-US" sz="800" dirty="0">
                <a:latin typeface="Courier Prime" panose="02000409000000000000" pitchFamily="49" charset="77"/>
              </a:rPr>
              <a:t> 200 g*m^-2  (</a:t>
            </a:r>
            <a:r>
              <a:rPr lang="en-US" sz="800" dirty="0" err="1">
                <a:latin typeface="Courier Prime" panose="02000409000000000000" pitchFamily="49" charset="77"/>
              </a:rPr>
              <a:t>vmr</a:t>
            </a:r>
            <a:r>
              <a:rPr lang="en-US" sz="800" dirty="0">
                <a:latin typeface="Courier Prime" panose="02000409000000000000" pitchFamily="49" charset="77"/>
              </a:rPr>
              <a:t> 0.0001574)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column </a:t>
            </a:r>
            <a:r>
              <a:rPr lang="en-US" sz="800" dirty="0" err="1">
                <a:latin typeface="Courier Prime" panose="02000409000000000000" pitchFamily="49" charset="77"/>
              </a:rPr>
              <a:t>dry_air</a:t>
            </a:r>
            <a:r>
              <a:rPr lang="en-US" sz="800" dirty="0">
                <a:latin typeface="Courier Prime" panose="02000409000000000000" pitchFamily="49" charset="77"/>
              </a:rPr>
              <a:t> hydrostatic (0.995202)  (4.22742e+24 cm^-2)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column h2o RH 75%  (</a:t>
            </a:r>
            <a:r>
              <a:rPr lang="en-US" sz="800" dirty="0" err="1">
                <a:latin typeface="Courier Prime" panose="02000409000000000000" pitchFamily="49" charset="77"/>
              </a:rPr>
              <a:t>vmr</a:t>
            </a:r>
            <a:r>
              <a:rPr lang="en-US" sz="800" dirty="0">
                <a:latin typeface="Courier Prime" panose="02000409000000000000" pitchFamily="49" charset="77"/>
              </a:rPr>
              <a:t> 0.004641)  (1.97128e+22 cm^-2)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layer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P 900 mbar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T 281.862 K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</a:t>
            </a:r>
            <a:r>
              <a:rPr lang="en-US" sz="800" dirty="0" err="1">
                <a:latin typeface="Courier Prime" panose="02000409000000000000" pitchFamily="49" charset="77"/>
              </a:rPr>
              <a:t>dP</a:t>
            </a:r>
            <a:r>
              <a:rPr lang="en-US" sz="800" dirty="0">
                <a:latin typeface="Courier Prime" panose="02000409000000000000" pitchFamily="49" charset="77"/>
              </a:rPr>
              <a:t> 200 mbar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Pbase</a:t>
            </a:r>
            <a:r>
              <a:rPr lang="en-US" sz="800" dirty="0">
                <a:latin typeface="Courier Prime" panose="02000409000000000000" pitchFamily="49" charset="77"/>
              </a:rPr>
              <a:t> 1000 mbar (observing level)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Tbase</a:t>
            </a:r>
            <a:r>
              <a:rPr lang="en-US" sz="800" dirty="0">
                <a:latin typeface="Courier Prime" panose="02000409000000000000" pitchFamily="49" charset="77"/>
              </a:rPr>
              <a:t> 288 K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Mair 28.964 h2o o3  (28.8612)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lineshape</a:t>
            </a:r>
            <a:r>
              <a:rPr lang="en-US" sz="800" dirty="0">
                <a:latin typeface="Courier Prime" panose="02000409000000000000" pitchFamily="49" charset="77"/>
              </a:rPr>
              <a:t> Gross ch4 co co2 n2o o2_uncoupled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lineshape</a:t>
            </a:r>
            <a:r>
              <a:rPr lang="en-US" sz="800" dirty="0">
                <a:latin typeface="Courier Prime" panose="02000409000000000000" pitchFamily="49" charset="77"/>
              </a:rPr>
              <a:t> </a:t>
            </a:r>
            <a:r>
              <a:rPr lang="en-US" sz="800" dirty="0" err="1">
                <a:latin typeface="Courier Prime" panose="02000409000000000000" pitchFamily="49" charset="77"/>
              </a:rPr>
              <a:t>VVW_coupled</a:t>
            </a:r>
            <a:r>
              <a:rPr lang="en-US" sz="800" dirty="0">
                <a:latin typeface="Courier Prime" panose="02000409000000000000" pitchFamily="49" charset="77"/>
              </a:rPr>
              <a:t> o2_coupled</a:t>
            </a:r>
          </a:p>
          <a:p>
            <a:r>
              <a:rPr lang="en-US" sz="800" dirty="0" err="1">
                <a:latin typeface="Courier Prime" panose="02000409000000000000" pitchFamily="49" charset="77"/>
              </a:rPr>
              <a:t>lineshape</a:t>
            </a:r>
            <a:r>
              <a:rPr lang="en-US" sz="800" dirty="0">
                <a:latin typeface="Courier Prime" panose="02000409000000000000" pitchFamily="49" charset="77"/>
              </a:rPr>
              <a:t> VVH_750 h2o_lines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column </a:t>
            </a:r>
            <a:r>
              <a:rPr lang="en-US" sz="800" dirty="0" err="1">
                <a:latin typeface="Courier Prime" panose="02000409000000000000" pitchFamily="49" charset="77"/>
              </a:rPr>
              <a:t>dry_air</a:t>
            </a:r>
            <a:r>
              <a:rPr lang="en-US" sz="800" dirty="0">
                <a:latin typeface="Courier Prime" panose="02000409000000000000" pitchFamily="49" charset="77"/>
              </a:rPr>
              <a:t> hydrostatic (0.990615)  (4.21551e+24 cm^-2)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column h2o RH 75%  (</a:t>
            </a:r>
            <a:r>
              <a:rPr lang="en-US" sz="800" dirty="0" err="1">
                <a:latin typeface="Courier Prime" panose="02000409000000000000" pitchFamily="49" charset="77"/>
              </a:rPr>
              <a:t>vmr</a:t>
            </a:r>
            <a:r>
              <a:rPr lang="en-US" sz="800" dirty="0">
                <a:latin typeface="Courier Prime" panose="02000409000000000000" pitchFamily="49" charset="77"/>
              </a:rPr>
              <a:t> 0.009385)  (3.99366e+22 cm^-2)</a:t>
            </a:r>
          </a:p>
          <a:p>
            <a:br>
              <a:rPr lang="en-US" sz="800" dirty="0">
                <a:latin typeface="Courier Prime" panose="02000409000000000000" pitchFamily="49" charset="77"/>
              </a:rPr>
            </a:br>
            <a:endParaRPr lang="en-US" sz="800" dirty="0">
              <a:latin typeface="Courier Prime" panose="02000409000000000000" pitchFamily="49" charset="77"/>
            </a:endParaRPr>
          </a:p>
          <a:p>
            <a:r>
              <a:rPr lang="en-US" sz="800" dirty="0">
                <a:latin typeface="Courier Prime" panose="02000409000000000000" pitchFamily="49" charset="77"/>
              </a:rPr>
              <a:t>#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column densities [cm^-2], including scale factors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                          zenith             line-of-sight     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total (6 layers):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                  </a:t>
            </a:r>
            <a:r>
              <a:rPr lang="en-US" sz="800" dirty="0" err="1">
                <a:latin typeface="Courier Prime" panose="02000409000000000000" pitchFamily="49" charset="77"/>
              </a:rPr>
              <a:t>dry_air</a:t>
            </a:r>
            <a:r>
              <a:rPr lang="en-US" sz="800" dirty="0">
                <a:latin typeface="Courier Prime" panose="02000409000000000000" pitchFamily="49" charset="77"/>
              </a:rPr>
              <a:t>  2.115846e+25       2.115846e+25      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                      h2o  6.852814e+22       6.852814e+22      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                            (20500.8 </a:t>
            </a:r>
            <a:r>
              <a:rPr lang="en-US" sz="800" dirty="0" err="1">
                <a:latin typeface="Courier Prime" panose="02000409000000000000" pitchFamily="49" charset="77"/>
              </a:rPr>
              <a:t>um_pwv</a:t>
            </a:r>
            <a:r>
              <a:rPr lang="en-US" sz="800" dirty="0">
                <a:latin typeface="Courier Prime" panose="02000409000000000000" pitchFamily="49" charset="77"/>
              </a:rPr>
              <a:t>)   (20500.8 </a:t>
            </a:r>
            <a:r>
              <a:rPr lang="en-US" sz="800" dirty="0" err="1">
                <a:latin typeface="Courier Prime" panose="02000409000000000000" pitchFamily="49" charset="77"/>
              </a:rPr>
              <a:t>um_pwv</a:t>
            </a:r>
            <a:r>
              <a:rPr lang="en-US" sz="800" dirty="0">
                <a:latin typeface="Courier Prime" panose="02000409000000000000" pitchFamily="49" charset="77"/>
              </a:rPr>
              <a:t>)  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         </a:t>
            </a:r>
            <a:r>
              <a:rPr lang="en-US" sz="800" dirty="0" err="1">
                <a:latin typeface="Courier Prime" panose="02000409000000000000" pitchFamily="49" charset="77"/>
              </a:rPr>
              <a:t>lwp_abs_Rayleigh</a:t>
            </a:r>
            <a:r>
              <a:rPr lang="en-US" sz="800" dirty="0">
                <a:latin typeface="Courier Prime" panose="02000409000000000000" pitchFamily="49" charset="77"/>
              </a:rPr>
              <a:t>  6.685400e+20       6.685400e+20      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                            (0.2 kg*m^-2)      (0.2 kg*m^-2)     </a:t>
            </a:r>
          </a:p>
          <a:p>
            <a:r>
              <a:rPr lang="en-US" sz="800" dirty="0">
                <a:latin typeface="Courier Prime" panose="02000409000000000000" pitchFamily="49" charset="77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561121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C4B32-90B3-E9FC-1ECF-DB4EF3DA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31F191A-BE7F-6148-C8C1-163ED7F0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5630283" cy="571027"/>
          </a:xfrm>
        </p:spPr>
        <p:txBody>
          <a:bodyPr>
            <a:normAutofit fontScale="90000"/>
          </a:bodyPr>
          <a:lstStyle/>
          <a:p>
            <a:r>
              <a:rPr lang="en-US" sz="3600" i="1" dirty="0"/>
              <a:t>am </a:t>
            </a:r>
            <a:r>
              <a:rPr lang="en-US" sz="3600" dirty="0"/>
              <a:t>data 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F719C-92D9-B22D-77AB-B3F0670CE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CE0399-4260-E2BB-82F0-5592E4CE253A}"/>
              </a:ext>
            </a:extLst>
          </p:cNvPr>
          <p:cNvGrpSpPr/>
          <p:nvPr/>
        </p:nvGrpSpPr>
        <p:grpSpPr>
          <a:xfrm>
            <a:off x="629834" y="1269588"/>
            <a:ext cx="8115581" cy="3623634"/>
            <a:chOff x="1257298" y="1848470"/>
            <a:chExt cx="3722525" cy="3085796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7000E918-7570-7BCA-2BA4-DD915DC8CD33}"/>
                </a:ext>
              </a:extLst>
            </p:cNvPr>
            <p:cNvSpPr txBox="1">
              <a:spLocks/>
            </p:cNvSpPr>
            <p:nvPr/>
          </p:nvSpPr>
          <p:spPr>
            <a:xfrm>
              <a:off x="1257301" y="1848470"/>
              <a:ext cx="3722522" cy="132693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Molecular line data</a:t>
              </a:r>
              <a:endParaRPr lang="en-US" sz="2000" b="1" i="1" dirty="0">
                <a:solidFill>
                  <a:srgbClr val="293472"/>
                </a:solidFill>
                <a:latin typeface="Roboto"/>
                <a:ea typeface="Source Sans Pro" charset="0"/>
                <a:cs typeface="Roboto"/>
              </a:endParaRP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Mostly HITRAN + TIPS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H</a:t>
              </a:r>
              <a:r>
                <a:rPr lang="en-US" sz="1800" baseline="-250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2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O line data from AER, Inc.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Other data from JPL line catalog and literature</a:t>
              </a: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8E3DBC5F-DED2-83AA-7B72-B7ADF3E271D1}"/>
                </a:ext>
              </a:extLst>
            </p:cNvPr>
            <p:cNvSpPr txBox="1">
              <a:spLocks/>
            </p:cNvSpPr>
            <p:nvPr/>
          </p:nvSpPr>
          <p:spPr>
            <a:xfrm>
              <a:off x="1257298" y="3150101"/>
              <a:ext cx="3722521" cy="93383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Continua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H</a:t>
              </a:r>
              <a:r>
                <a:rPr lang="en-US" sz="1800" baseline="-250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2</a:t>
              </a: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O continuum is MT-CKD from AER, Inc.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Collision-Induced Absorption (CIA) from Borysov-Frommhold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8FBCDB92-3DDD-D11E-C5B4-335934F96715}"/>
                </a:ext>
              </a:extLst>
            </p:cNvPr>
            <p:cNvSpPr txBox="1">
              <a:spLocks/>
            </p:cNvSpPr>
            <p:nvPr/>
          </p:nvSpPr>
          <p:spPr>
            <a:xfrm>
              <a:off x="1257298" y="4199341"/>
              <a:ext cx="3722521" cy="734925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325"/>
                </a:spcBef>
              </a:pPr>
              <a:r>
                <a:rPr lang="en-US" sz="2000" b="1" dirty="0">
                  <a:solidFill>
                    <a:srgbClr val="293472"/>
                  </a:solidFill>
                  <a:latin typeface="Roboto"/>
                  <a:ea typeface="Source Sans Pro" charset="0"/>
                  <a:cs typeface="Roboto"/>
                </a:rPr>
                <a:t>Other data</a:t>
              </a:r>
            </a:p>
            <a:p>
              <a:pPr lvl="1">
                <a:lnSpc>
                  <a:spcPct val="100000"/>
                </a:lnSpc>
              </a:pPr>
              <a:r>
                <a:rPr lang="en-US" sz="1800" dirty="0">
                  <a:solidFill>
                    <a:schemeClr val="tx1">
                      <a:alpha val="60000"/>
                    </a:schemeClr>
                  </a:solidFill>
                  <a:latin typeface="Roboto Light"/>
                  <a:ea typeface="Source Sans Pro" charset="0"/>
                  <a:cs typeface="Roboto Light"/>
                </a:rPr>
                <a:t>Refractivity, physical and dielectric properties of water and ice, etc.</a:t>
              </a:r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2A69DB-538C-9F5D-8453-819C1775C5EE}"/>
              </a:ext>
            </a:extLst>
          </p:cNvPr>
          <p:cNvSpPr txBox="1">
            <a:spLocks/>
          </p:cNvSpPr>
          <p:nvPr/>
        </p:nvSpPr>
        <p:spPr>
          <a:xfrm>
            <a:off x="629834" y="4955995"/>
            <a:ext cx="8115572" cy="12648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325"/>
              </a:spcBef>
            </a:pPr>
            <a:r>
              <a:rPr lang="en-US" sz="2000" b="1" dirty="0">
                <a:solidFill>
                  <a:srgbClr val="293472"/>
                </a:solidFill>
                <a:latin typeface="Roboto"/>
                <a:ea typeface="Source Sans Pro" charset="0"/>
                <a:cs typeface="Roboto"/>
              </a:rPr>
              <a:t>Complete data citations in the manual and source code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rPr>
              <a:t>Summary references available by giving the command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Roboto Light"/>
                <a:ea typeface="Source Sans Pro" charset="0"/>
                <a:cs typeface="Roboto Light"/>
              </a:rPr>
              <a:t>$ 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Courier Prime" panose="02000409000000000000" pitchFamily="49" charset="77"/>
                <a:ea typeface="Source Sans Pro" charset="0"/>
                <a:cs typeface="Roboto Light"/>
              </a:rPr>
              <a:t>am -r</a:t>
            </a:r>
          </a:p>
        </p:txBody>
      </p:sp>
    </p:spTree>
    <p:extLst>
      <p:ext uri="{BB962C8B-B14F-4D97-AF65-F5344CB8AC3E}">
        <p14:creationId xmlns:p14="http://schemas.microsoft.com/office/powerpoint/2010/main" val="233520528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D4AD-4B9A-9C87-5685-2925F06C6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BC374F-AE84-92C9-E9F7-1EB1596D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531994"/>
            <a:ext cx="8174191" cy="571027"/>
          </a:xfrm>
        </p:spPr>
        <p:txBody>
          <a:bodyPr>
            <a:normAutofit fontScale="90000"/>
          </a:bodyPr>
          <a:lstStyle/>
          <a:p>
            <a:r>
              <a:rPr lang="en-US" sz="3600" i="1" dirty="0"/>
              <a:t>am </a:t>
            </a:r>
            <a:r>
              <a:rPr lang="en-US" sz="3600" dirty="0"/>
              <a:t>validation – literature 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18785-BC6A-323C-2DC5-A09DADC7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619" y="6356352"/>
            <a:ext cx="3086100" cy="365125"/>
          </a:xfrm>
        </p:spPr>
        <p:txBody>
          <a:bodyPr/>
          <a:lstStyle/>
          <a:p>
            <a:r>
              <a:rPr lang="id-ID" dirty="0"/>
              <a:t>Center for Astrophysics | Harvard &amp; Smithsonian</a:t>
            </a:r>
          </a:p>
        </p:txBody>
      </p:sp>
      <p:pic>
        <p:nvPicPr>
          <p:cNvPr id="5" name="Picture 4" descr="A graph of different sizes and shapes&#10;&#10;AI-generated content may be incorrect.">
            <a:extLst>
              <a:ext uri="{FF2B5EF4-FFF2-40B4-BE49-F238E27FC236}">
                <a16:creationId xmlns:a16="http://schemas.microsoft.com/office/drawing/2014/main" id="{E141ABE6-3791-BD80-C576-34712815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07" y="3922774"/>
            <a:ext cx="4806463" cy="2403232"/>
          </a:xfrm>
          <a:prstGeom prst="rect">
            <a:avLst/>
          </a:prstGeom>
        </p:spPr>
      </p:pic>
      <p:pic>
        <p:nvPicPr>
          <p:cNvPr id="12" name="Picture 11" descr="A graph of a frequency&#10;&#10;AI-generated content may be incorrect.">
            <a:extLst>
              <a:ext uri="{FF2B5EF4-FFF2-40B4-BE49-F238E27FC236}">
                <a16:creationId xmlns:a16="http://schemas.microsoft.com/office/drawing/2014/main" id="{A179F998-8835-D485-2757-E6CAEB8C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5" y="1224229"/>
            <a:ext cx="4047818" cy="2698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25792-E92A-1FBE-F31F-D6EBFA258701}"/>
              </a:ext>
            </a:extLst>
          </p:cNvPr>
          <p:cNvSpPr txBox="1"/>
          <p:nvPr/>
        </p:nvSpPr>
        <p:spPr>
          <a:xfrm>
            <a:off x="4759569" y="1312568"/>
            <a:ext cx="4267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en-US" baseline="-25000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-N</a:t>
            </a:r>
            <a:r>
              <a:rPr lang="en-US" baseline="-25000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CIA computed by </a:t>
            </a:r>
            <a:r>
              <a:rPr lang="en-US" i="1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compared with laboratory measurements from Stone, et al. 1984, Can. J. Phys. 62:338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E12B3-CE15-77A6-1777-EC501E54AF3E}"/>
              </a:ext>
            </a:extLst>
          </p:cNvPr>
          <p:cNvSpPr txBox="1"/>
          <p:nvPr/>
        </p:nvSpPr>
        <p:spPr>
          <a:xfrm>
            <a:off x="271310" y="4848678"/>
            <a:ext cx="394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US" baseline="-25000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absorption computed by </a:t>
            </a:r>
            <a:r>
              <a:rPr lang="en-US" i="1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</a:t>
            </a:r>
            <a:r>
              <a:rPr lang="en-US" dirty="0">
                <a:solidFill>
                  <a:srgbClr val="29347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compared with cavity ringdown measurements from Meshkov and De Lucia 2007, JQSRT 108:256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6157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rgbClr val="903046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6482</TotalTime>
  <Words>2085</Words>
  <Application>Microsoft Macintosh PowerPoint</Application>
  <PresentationFormat>On-screen Show (4:3)</PresentationFormat>
  <Paragraphs>307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Roboto Light</vt:lpstr>
      <vt:lpstr>Charis SIL</vt:lpstr>
      <vt:lpstr>Calibri Light</vt:lpstr>
      <vt:lpstr>Courier Prime</vt:lpstr>
      <vt:lpstr>Roboto</vt:lpstr>
      <vt:lpstr>Office Theme</vt:lpstr>
      <vt:lpstr>The am Atmospheric Model </vt:lpstr>
      <vt:lpstr>Outline</vt:lpstr>
      <vt:lpstr>Introduction to am</vt:lpstr>
      <vt:lpstr>Example am workflows</vt:lpstr>
      <vt:lpstr>A simple am configuration file</vt:lpstr>
      <vt:lpstr>Running this file</vt:lpstr>
      <vt:lpstr>PowerPoint Presentation</vt:lpstr>
      <vt:lpstr>am data sources</vt:lpstr>
      <vt:lpstr>am validation – literature examples</vt:lpstr>
      <vt:lpstr>am validation – field measurements</vt:lpstr>
      <vt:lpstr>Sources of atmospheric state data</vt:lpstr>
      <vt:lpstr>The SMA forecast tool</vt:lpstr>
      <vt:lpstr>NOAA GFS forecast</vt:lpstr>
      <vt:lpstr>sma-met-forecast</vt:lpstr>
      <vt:lpstr>PowerPoint Presentation</vt:lpstr>
      <vt:lpstr>PowerPoint Presentation</vt:lpstr>
      <vt:lpstr>Forecast skill assessed with 225 GHz tipper</vt:lpstr>
      <vt:lpstr>Refraction and pointing at the SMA</vt:lpstr>
      <vt:lpstr>Refraction and pointing at the SMA</vt:lpstr>
      <vt:lpstr>SMA MERRA-2 median atmosphere</vt:lpstr>
      <vt:lpstr>PowerPoint Presentation</vt:lpstr>
      <vt:lpstr>PowerPoint Presentation</vt:lpstr>
      <vt:lpstr>Resources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Sender</dc:creator>
  <cp:lastModifiedBy>Paine, Scott</cp:lastModifiedBy>
  <cp:revision>220</cp:revision>
  <dcterms:created xsi:type="dcterms:W3CDTF">2017-07-07T09:17:56Z</dcterms:created>
  <dcterms:modified xsi:type="dcterms:W3CDTF">2025-04-29T15:15:39Z</dcterms:modified>
</cp:coreProperties>
</file>